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handoutMasterIdLst>
    <p:handoutMasterId r:id="rId58"/>
  </p:handoutMasterIdLst>
  <p:sldIdLst>
    <p:sldId id="457" r:id="rId2"/>
    <p:sldId id="326" r:id="rId3"/>
    <p:sldId id="327" r:id="rId4"/>
    <p:sldId id="465" r:id="rId5"/>
    <p:sldId id="501" r:id="rId6"/>
    <p:sldId id="460" r:id="rId7"/>
    <p:sldId id="487" r:id="rId8"/>
    <p:sldId id="488" r:id="rId9"/>
    <p:sldId id="467" r:id="rId10"/>
    <p:sldId id="466" r:id="rId11"/>
    <p:sldId id="458" r:id="rId12"/>
    <p:sldId id="461" r:id="rId13"/>
    <p:sldId id="468" r:id="rId14"/>
    <p:sldId id="462" r:id="rId15"/>
    <p:sldId id="463" r:id="rId16"/>
    <p:sldId id="377" r:id="rId17"/>
    <p:sldId id="464" r:id="rId18"/>
    <p:sldId id="444" r:id="rId19"/>
    <p:sldId id="445" r:id="rId20"/>
    <p:sldId id="447" r:id="rId21"/>
    <p:sldId id="469" r:id="rId22"/>
    <p:sldId id="470" r:id="rId23"/>
    <p:sldId id="384" r:id="rId24"/>
    <p:sldId id="386" r:id="rId25"/>
    <p:sldId id="471" r:id="rId26"/>
    <p:sldId id="473" r:id="rId27"/>
    <p:sldId id="411" r:id="rId28"/>
    <p:sldId id="489" r:id="rId29"/>
    <p:sldId id="423" r:id="rId30"/>
    <p:sldId id="424" r:id="rId31"/>
    <p:sldId id="475" r:id="rId32"/>
    <p:sldId id="433" r:id="rId33"/>
    <p:sldId id="493" r:id="rId34"/>
    <p:sldId id="435" r:id="rId35"/>
    <p:sldId id="351" r:id="rId36"/>
    <p:sldId id="257" r:id="rId37"/>
    <p:sldId id="494" r:id="rId38"/>
    <p:sldId id="495" r:id="rId39"/>
    <p:sldId id="496" r:id="rId40"/>
    <p:sldId id="497" r:id="rId41"/>
    <p:sldId id="476" r:id="rId42"/>
    <p:sldId id="260" r:id="rId43"/>
    <p:sldId id="261" r:id="rId44"/>
    <p:sldId id="477" r:id="rId45"/>
    <p:sldId id="478" r:id="rId46"/>
    <p:sldId id="499" r:id="rId47"/>
    <p:sldId id="482" r:id="rId48"/>
    <p:sldId id="480" r:id="rId49"/>
    <p:sldId id="481" r:id="rId50"/>
    <p:sldId id="500" r:id="rId51"/>
    <p:sldId id="397" r:id="rId52"/>
    <p:sldId id="394" r:id="rId53"/>
    <p:sldId id="484" r:id="rId54"/>
    <p:sldId id="485" r:id="rId55"/>
    <p:sldId id="486" r:id="rId5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E844"/>
    <a:srgbClr val="DE2E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0" d="100"/>
          <a:sy n="60" d="100"/>
        </p:scale>
        <p:origin x="-1914" y="-8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image" Target="../media/image3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5702D48-4F36-4309-8F3F-4E25D50D8775}" type="datetimeFigureOut">
              <a:rPr lang="nb-NO" smtClean="0"/>
              <a:pPr/>
              <a:t>23.03.2014</a:t>
            </a:fld>
            <a:endParaRPr lang="nb-NO"/>
          </a:p>
        </p:txBody>
      </p:sp>
      <p:sp>
        <p:nvSpPr>
          <p:cNvPr id="4" name="Plassholder for bunn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b-NO"/>
          </a:p>
        </p:txBody>
      </p:sp>
      <p:sp>
        <p:nvSpPr>
          <p:cNvPr id="5" name="Plassholder for lysbilde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59D4C91-59F2-47FC-8DD7-73190916F54E}" type="slidenum">
              <a:rPr lang="nb-NO" smtClean="0"/>
              <a:pPr/>
              <a:t>‹nr.›</a:t>
            </a:fld>
            <a:endParaRPr lang="nb-NO"/>
          </a:p>
        </p:txBody>
      </p:sp>
    </p:spTree>
    <p:extLst>
      <p:ext uri="{BB962C8B-B14F-4D97-AF65-F5344CB8AC3E}">
        <p14:creationId xmlns:p14="http://schemas.microsoft.com/office/powerpoint/2010/main" val="27091881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7FFC547E-A588-43F6-944B-51863ABC8876}" type="slidenum">
              <a:rPr lang="en-US"/>
              <a:pPr>
                <a:defRPr/>
              </a:pPr>
              <a:t>‹nr.›</a:t>
            </a:fld>
            <a:endParaRPr lang="en-US"/>
          </a:p>
        </p:txBody>
      </p:sp>
    </p:spTree>
    <p:extLst>
      <p:ext uri="{BB962C8B-B14F-4D97-AF65-F5344CB8AC3E}">
        <p14:creationId xmlns:p14="http://schemas.microsoft.com/office/powerpoint/2010/main" val="7158669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en.wikipedia.org/wiki/Dignity"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Opening slide (Thank you for inviting me / Welcome …)</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1</a:t>
            </a:fld>
            <a:endParaRPr lang="en-US"/>
          </a:p>
        </p:txBody>
      </p:sp>
    </p:spTree>
    <p:extLst>
      <p:ext uri="{BB962C8B-B14F-4D97-AF65-F5344CB8AC3E}">
        <p14:creationId xmlns:p14="http://schemas.microsoft.com/office/powerpoint/2010/main" val="37645293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The challenge consists in restoring ecological services in farms both at the field and landscape level. By using various plant diversification schemes ( </a:t>
            </a:r>
            <a:r>
              <a:rPr lang="en-US" dirty="0" err="1"/>
              <a:t>polycultures</a:t>
            </a:r>
            <a:r>
              <a:rPr lang="en-US" dirty="0"/>
              <a:t>, rotations, cover crops, hedgerows, corridors) it is possible to bring back the components of a functional biodiversity ( natural enemies, pollinators, organic matter decomposers, antagonists, </a:t>
            </a:r>
            <a:r>
              <a:rPr lang="en-US" dirty="0" err="1"/>
              <a:t>etc</a:t>
            </a:r>
            <a:r>
              <a:rPr lang="en-US" dirty="0"/>
              <a:t>) that play key ecological functions in maintaining soil fertility, regulating pests, pollinating crops, etc. </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10</a:t>
            </a:fld>
            <a:endParaRPr lang="en-US"/>
          </a:p>
        </p:txBody>
      </p:sp>
    </p:spTree>
    <p:extLst>
      <p:ext uri="{BB962C8B-B14F-4D97-AF65-F5344CB8AC3E}">
        <p14:creationId xmlns:p14="http://schemas.microsoft.com/office/powerpoint/2010/main" val="3195894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4856C5F-C4FC-48AD-80C6-5A236AE1884F}" type="slidenum">
              <a:rPr lang="en-US" smtClean="0"/>
              <a:pPr eaLnBrk="1" hangingPunct="1"/>
              <a:t>11</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spcBef>
                <a:spcPct val="0"/>
              </a:spcBef>
            </a:pPr>
            <a:r>
              <a:rPr lang="en-US" dirty="0"/>
              <a:t>The science that can guide such restoration is called agroecology or the application of ecological principles to the design and management of </a:t>
            </a:r>
            <a:r>
              <a:rPr lang="en-US" dirty="0" err="1"/>
              <a:t>biodiverse</a:t>
            </a:r>
            <a:r>
              <a:rPr lang="en-US" dirty="0"/>
              <a:t>, productive and resilient farming systems. Agroecology uses disciplines from modern agricultural science but its approach is also influenced by the indigenous knowledge systems about soils, plants, </a:t>
            </a:r>
            <a:r>
              <a:rPr lang="en-US" dirty="0" err="1"/>
              <a:t>etc</a:t>
            </a:r>
            <a:r>
              <a:rPr lang="en-US" dirty="0"/>
              <a:t> that have nurtured traditional farming systems for millennia. By promoting a dialogue of wisdoms thus integrating elements of modern and </a:t>
            </a:r>
            <a:r>
              <a:rPr lang="en-US" dirty="0" err="1"/>
              <a:t>ethnoscience</a:t>
            </a:r>
            <a:r>
              <a:rPr lang="en-US" dirty="0"/>
              <a:t>, a series of principles emerge, which, when applied in a particular region take different technological forms depending on the socio-economic, cultural and environmental context. Agroecology does not promote technical recipes but rather principles, it is not an agriculture of inputs but rather of processes. In order for the technologies derived from the application of principles to be relevant to the needs and circumstances of small farmers, the technological generation process must result from a participatory research process in which farmers along with researchers provide input into the research questions and the design, running and evaluation of field experiments.</a:t>
            </a:r>
            <a:endParaRPr lang="nb-NO" dirty="0"/>
          </a:p>
          <a:p>
            <a:pPr eaLnBrk="1" hangingPunct="1">
              <a:spcBef>
                <a:spcPct val="0"/>
              </a:spcBef>
            </a:pPr>
            <a:endParaRPr lang="es-ES" dirty="0" smtClean="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Despite the strong influence of ecology as a core discipline, agroecology also enjoys the influence of social sciences like ethnoecology, rural sociology and ecological economics. Agroecology uses a holistic approach, therefore it has long been considered as a transdiscipline as it integrates the advances and methods of social and natural fields of  knowledge around the concept of the agroecosystem viewed as a socio-ecological system. Agroecology provides the knowledge and methodology necessary for developing an agriculture that is on the one hand environmentally sound and on the other hand highly productive, socially equitable and economically viable.</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12</a:t>
            </a:fld>
            <a:endParaRPr lang="en-US"/>
          </a:p>
        </p:txBody>
      </p:sp>
    </p:spTree>
    <p:extLst>
      <p:ext uri="{BB962C8B-B14F-4D97-AF65-F5344CB8AC3E}">
        <p14:creationId xmlns:p14="http://schemas.microsoft.com/office/powerpoint/2010/main" val="546342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All ecosystems, whether the tropical rainforest or the artic tundra are governed by a set of common universal principles. Although ecosystems may vary in structure, all share the same processes of energy flow, water and energy balance, succession, etc. Biotic and abiotic factors interact via cycles of energy and materials and complex food chains.  Organisms cooperate more than compete and solar energy transformed by plants into chemical energy is the engine of ecosystems. Diversity leads to resiliency and stability manifested as a dynamic balance of species and populations via a series of feedback loops.</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13</a:t>
            </a:fld>
            <a:endParaRPr lang="en-US"/>
          </a:p>
        </p:txBody>
      </p:sp>
    </p:spTree>
    <p:extLst>
      <p:ext uri="{BB962C8B-B14F-4D97-AF65-F5344CB8AC3E}">
        <p14:creationId xmlns:p14="http://schemas.microsoft.com/office/powerpoint/2010/main" val="42259179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Just as natural ecosystems are governed by universal principles so do agroecosystems. The design of       sustainable agroecosystems is based on the application of the following ecological </a:t>
            </a:r>
            <a:r>
              <a:rPr lang="en-US" dirty="0" smtClean="0"/>
              <a:t>principles:</a:t>
            </a:r>
            <a:endParaRPr lang="nb-NO" dirty="0"/>
          </a:p>
          <a:p>
            <a:pPr marL="171450" indent="-171450">
              <a:buFont typeface="Arial" pitchFamily="34" charset="0"/>
              <a:buChar char="•"/>
            </a:pPr>
            <a:r>
              <a:rPr lang="en-US" dirty="0" smtClean="0"/>
              <a:t>Enhance </a:t>
            </a:r>
            <a:r>
              <a:rPr lang="en-US" dirty="0"/>
              <a:t>recycling of biomass and optimizing nutrient availability and balancing nutrient flow. </a:t>
            </a:r>
            <a:endParaRPr lang="nb-NO" dirty="0"/>
          </a:p>
          <a:p>
            <a:pPr marL="171450" indent="-171450">
              <a:buFont typeface="Arial" pitchFamily="34" charset="0"/>
              <a:buChar char="•"/>
            </a:pPr>
            <a:r>
              <a:rPr lang="en-US" dirty="0" smtClean="0"/>
              <a:t>Securing </a:t>
            </a:r>
            <a:r>
              <a:rPr lang="en-US" dirty="0"/>
              <a:t>favorable soil conditions for plant growth, particularly by managing organic matter and     enhancing soil biotic activity.</a:t>
            </a:r>
            <a:endParaRPr lang="nb-NO" dirty="0"/>
          </a:p>
          <a:p>
            <a:pPr marL="171450" indent="-171450">
              <a:buFont typeface="Arial" pitchFamily="34" charset="0"/>
              <a:buChar char="•"/>
            </a:pPr>
            <a:r>
              <a:rPr lang="en-US" dirty="0" smtClean="0"/>
              <a:t>Minimizing </a:t>
            </a:r>
            <a:r>
              <a:rPr lang="en-US" dirty="0"/>
              <a:t>losses due to flows of solar radiation, air and water by way of microclimate management, water harvesting and soil management through increased soil cover.</a:t>
            </a:r>
            <a:endParaRPr lang="nb-NO" dirty="0"/>
          </a:p>
          <a:p>
            <a:pPr marL="171450" indent="-171450">
              <a:buFont typeface="Arial" pitchFamily="34" charset="0"/>
              <a:buChar char="•"/>
            </a:pPr>
            <a:r>
              <a:rPr lang="en-US" dirty="0" smtClean="0"/>
              <a:t>Species </a:t>
            </a:r>
            <a:r>
              <a:rPr lang="en-US" dirty="0"/>
              <a:t>and genetic diversification of the agroecosystem in time and space.</a:t>
            </a:r>
            <a:endParaRPr lang="nb-NO" dirty="0"/>
          </a:p>
          <a:p>
            <a:pPr marL="171450" indent="-171450">
              <a:buFont typeface="Arial" pitchFamily="34" charset="0"/>
              <a:buChar char="•"/>
            </a:pPr>
            <a:r>
              <a:rPr lang="en-US" dirty="0" smtClean="0"/>
              <a:t>Enhance </a:t>
            </a:r>
            <a:r>
              <a:rPr lang="en-US" dirty="0"/>
              <a:t>beneficial biological interactions and synergisms among </a:t>
            </a:r>
            <a:r>
              <a:rPr lang="en-US" dirty="0" err="1"/>
              <a:t>agrobiodiversity</a:t>
            </a:r>
            <a:r>
              <a:rPr lang="en-US" dirty="0"/>
              <a:t> components thus resulting in the promotion of key ecological processes and services. </a:t>
            </a:r>
            <a:endParaRPr lang="en-US" dirty="0" smtClean="0"/>
          </a:p>
          <a:p>
            <a:endParaRPr lang="en-US" dirty="0"/>
          </a:p>
          <a:p>
            <a:r>
              <a:rPr lang="nb-NO" dirty="0"/>
              <a:t> </a:t>
            </a:r>
            <a:r>
              <a:rPr lang="en-US" dirty="0"/>
              <a:t>These principles can be applied by way of various techniques and strategies.  Each of these will have      different effects on productivity, stability and resiliency of the farm system.</a:t>
            </a:r>
            <a:endParaRPr lang="nb-NO" dirty="0"/>
          </a:p>
          <a:p>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14</a:t>
            </a:fld>
            <a:endParaRPr lang="en-US"/>
          </a:p>
        </p:txBody>
      </p:sp>
    </p:spTree>
    <p:extLst>
      <p:ext uri="{BB962C8B-B14F-4D97-AF65-F5344CB8AC3E}">
        <p14:creationId xmlns:p14="http://schemas.microsoft.com/office/powerpoint/2010/main" val="3594979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As explained before, the principles take various technological forms depending on the local context, and the main purpose is to optimize the main ecological processes that govern the productivity and function of agroecosystems. Thus in a particular production system a distinct group of management techniques may be applied which are mutually adaptive and lead to high performance as the interaction among practices leads to improved system performance. This re-emphasizes the fact that agroecological designs are site-specific and what explains its performance are not the techniques but rather the ecological processes that underlie sustainability.</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15</a:t>
            </a:fld>
            <a:endParaRPr lang="en-US"/>
          </a:p>
        </p:txBody>
      </p:sp>
    </p:spTree>
    <p:extLst>
      <p:ext uri="{BB962C8B-B14F-4D97-AF65-F5344CB8AC3E}">
        <p14:creationId xmlns:p14="http://schemas.microsoft.com/office/powerpoint/2010/main" val="38510064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82A7CB2-8C04-466A-A79E-A7E72E694563}" type="slidenum">
              <a:rPr lang="en-US" smtClean="0"/>
              <a:pPr eaLnBrk="1" hangingPunct="1"/>
              <a:t>16</a:t>
            </a:fld>
            <a:endParaRPr lang="en-US" smtClean="0"/>
          </a:p>
        </p:txBody>
      </p:sp>
      <p:sp>
        <p:nvSpPr>
          <p:cNvPr id="63491"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fld id="{33D703E2-46FF-40AE-9A48-E40E95EC924D}" type="slidenum">
              <a:rPr lang="en-US" sz="1200">
                <a:latin typeface="Tahoma" pitchFamily="34" charset="0"/>
              </a:rPr>
              <a:pPr algn="r" eaLnBrk="1" hangingPunct="1"/>
              <a:t>16</a:t>
            </a:fld>
            <a:endParaRPr lang="en-US" sz="1200">
              <a:latin typeface="Tahoma" pitchFamily="34" charset="0"/>
            </a:endParaRPr>
          </a:p>
        </p:txBody>
      </p:sp>
      <p:sp>
        <p:nvSpPr>
          <p:cNvPr id="63492" name="Rectangle 2"/>
          <p:cNvSpPr>
            <a:spLocks noGrp="1" noRot="1" noChangeAspect="1" noChangeArrowheads="1" noTextEdit="1"/>
          </p:cNvSpPr>
          <p:nvPr>
            <p:ph type="sldImg"/>
          </p:nvPr>
        </p:nvSpPr>
        <p:spPr>
          <a:ln/>
        </p:spPr>
      </p:sp>
      <p:sp>
        <p:nvSpPr>
          <p:cNvPr id="63493"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In some areas the challenge is to revert systems that have already undergone modernization and where       farmers experience high environmental and economic costs due to reliance on agrochemicals. The idea is to transition from high input monocultures to more diversified farms that instead of being capital intensive are knowledge intensive, as the design of agroecosystems that depend on ecological principles requires an in-depth knowledge of the interactions between crops, soils, and associated biodiversity. </a:t>
            </a:r>
            <a:endParaRPr lang="nb-NO" dirty="0"/>
          </a:p>
          <a:p>
            <a:pPr eaLnBrk="1" hangingPunct="1"/>
            <a:endParaRPr lang="nb-NO"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Such process of conversion from a high-input conventional management system to a low-external-input system can be conceptualized as a transitional process with three marked phases:</a:t>
            </a:r>
            <a:endParaRPr lang="nb-NO" dirty="0"/>
          </a:p>
          <a:p>
            <a:pPr marL="171450" lvl="0" indent="-171450">
              <a:buFont typeface="Arial" pitchFamily="34" charset="0"/>
              <a:buChar char="•"/>
            </a:pPr>
            <a:r>
              <a:rPr lang="en-US" dirty="0"/>
              <a:t>Increased efficiency of input use through integrated pest management or integrated soil fertility management.</a:t>
            </a:r>
            <a:endParaRPr lang="nb-NO" dirty="0"/>
          </a:p>
          <a:p>
            <a:pPr marL="171450" lvl="0" indent="-171450">
              <a:buFont typeface="Arial" pitchFamily="34" charset="0"/>
              <a:buChar char="•"/>
            </a:pPr>
            <a:r>
              <a:rPr lang="en-US" dirty="0"/>
              <a:t>Input substitution or replacement of chemical inputs by environmentally benign inputs.</a:t>
            </a:r>
            <a:endParaRPr lang="nb-NO" dirty="0"/>
          </a:p>
          <a:p>
            <a:pPr marL="171450" lvl="0" indent="-171450">
              <a:buFont typeface="Arial" pitchFamily="34" charset="0"/>
              <a:buChar char="•"/>
            </a:pPr>
            <a:r>
              <a:rPr lang="en-US" dirty="0"/>
              <a:t>System redesign: diversification with an optimal crop/animal assemblage, which encourages synergisms so that the agroecosystem may sponsor its own soil fertility, natural pest regulation, and crop productivity. </a:t>
            </a:r>
            <a:endParaRPr lang="nb-NO" dirty="0"/>
          </a:p>
          <a:p>
            <a:r>
              <a:rPr lang="en-US" dirty="0"/>
              <a:t> </a:t>
            </a:r>
            <a:r>
              <a:rPr lang="en-US" dirty="0" smtClean="0"/>
              <a:t>Promotion </a:t>
            </a:r>
            <a:r>
              <a:rPr lang="en-US" dirty="0"/>
              <a:t>of biodiversity within agricultural systems is the cornerstone strategy of system redesign, as research has demonstrated that higher diversity within the cropping system leads to higher diversity in associated biota which in turn leads to more effective pest control and pollination and to tighter nutrient cycling.</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17</a:t>
            </a:fld>
            <a:endParaRPr lang="en-US"/>
          </a:p>
        </p:txBody>
      </p:sp>
    </p:spTree>
    <p:extLst>
      <p:ext uri="{BB962C8B-B14F-4D97-AF65-F5344CB8AC3E}">
        <p14:creationId xmlns:p14="http://schemas.microsoft.com/office/powerpoint/2010/main" val="3993186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9E42D2F-15EF-4D0A-B616-588BBDDECE05}" type="slidenum">
              <a:rPr lang="en-US" smtClean="0"/>
              <a:pPr eaLnBrk="1" hangingPunct="1"/>
              <a:t>18</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Many farmers end their transition at the input substitution stage, leaving the monoculture nature of the system intact but managed with biological or organic inputs rather than with agrochemicals, as observed in the picture where an organic farmer from Salinas, California brings purchased compost from outside the farm . Many of these “alternative inputs” have become </a:t>
            </a:r>
            <a:r>
              <a:rPr lang="en-US" dirty="0" err="1"/>
              <a:t>commodified</a:t>
            </a:r>
            <a:r>
              <a:rPr lang="en-US" dirty="0"/>
              <a:t>, therefore farmers continue to be dependent on input suppliers.</a:t>
            </a:r>
            <a:endParaRPr lang="nb-NO" dirty="0"/>
          </a:p>
          <a:p>
            <a:pPr eaLnBrk="1" hangingPunct="1"/>
            <a:endParaRPr lang="nb-NO"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AEE50BA-2FDF-4151-8D44-52B41E2BCE7A}" type="slidenum">
              <a:rPr lang="en-US" smtClean="0"/>
              <a:pPr eaLnBrk="1" hangingPunct="1"/>
              <a:t>19</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This picture depicts an organic strawberry monoculture that from the distance could not be distinguished from a conventional farm, as it lacks biodiversity and depends on external inputs. Given that this situation is typical of at least 60-70% of the farms certified as organic, a question is warranted: does the adoption of practices that increase the efficiency of input use or that substitute biologically based inputs for agrochemicals, but that leave the monoculture structure intact, really have the potential to lead to the agroecological redesign of farms?</a:t>
            </a:r>
            <a:endParaRPr lang="nb-NO" dirty="0"/>
          </a:p>
          <a:p>
            <a:pPr eaLnBrk="1" hangingPunct="1"/>
            <a:endParaRPr lang="nb-NO"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D6AF36D-B987-4324-9E5E-7952A4FDB6E5}" type="slidenum">
              <a:rPr lang="en-US" smtClean="0"/>
              <a:pPr eaLnBrk="1" hangingPunct="1"/>
              <a:t>2</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Agriculture implies a process of simplification of nature.  Natural ecosystems like a primary forest, are complex, self sustaining systems and do not depend on external inputs or management to function because its biodiversity provides the services of soil fertility, pest regulation, pollination, etc. As forests are converted into crop monocultures, biodiversity is lost as well as the ecosystem services, so the dependence of agricultural systems on external inputs increases.  Of course in this continuum there are agricultural systems (i.e. </a:t>
            </a:r>
            <a:r>
              <a:rPr lang="en-US" dirty="0" err="1"/>
              <a:t>polycultures</a:t>
            </a:r>
            <a:r>
              <a:rPr lang="en-US" dirty="0"/>
              <a:t> and agroforestry systems) that still retain high levels of biodiversity and therefore do not require the intensive management typical of monocultures.</a:t>
            </a:r>
            <a:endParaRPr lang="nb-NO" dirty="0"/>
          </a:p>
          <a:p>
            <a:pPr eaLnBrk="1" hangingPunct="1"/>
            <a:endParaRPr lang="nb-NO"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C958A62-EEB9-4813-A4C5-82DCD7E3D591}" type="slidenum">
              <a:rPr lang="en-US" smtClean="0"/>
              <a:pPr eaLnBrk="1" hangingPunct="1"/>
              <a:t>20</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Many of the inputs used in organic agriculture if used too frequently and incorrectly can lead to similar problems typical of conventional agriculture. For example the application of botanical insecticides to control insect pests ( as shown in this citrus organic orchard in Chile) can lead to pest resistance or secondary pest outbreaks due to elimination of natural enemies by the biological insecticide. </a:t>
            </a:r>
            <a:endParaRPr lang="nb-NO" dirty="0"/>
          </a:p>
          <a:p>
            <a:pPr eaLnBrk="1" hangingPunct="1"/>
            <a:endParaRPr lang="nb-NO"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As organic farms become bigger, more specialized and dependent on external inputs following the same productive rationale than conventional farms, this input substitution approach increasingly distances itself from a true agroecological approach that favors integration, efficiency, diversification and processes.</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21</a:t>
            </a:fld>
            <a:endParaRPr lang="en-US"/>
          </a:p>
        </p:txBody>
      </p:sp>
    </p:spTree>
    <p:extLst>
      <p:ext uri="{BB962C8B-B14F-4D97-AF65-F5344CB8AC3E}">
        <p14:creationId xmlns:p14="http://schemas.microsoft.com/office/powerpoint/2010/main" val="862701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AE66F7B-412C-446A-858A-093D4DDB25A1}" type="slidenum">
              <a:rPr lang="en-US" smtClean="0"/>
              <a:pPr eaLnBrk="1" hangingPunct="1"/>
              <a:t>22</a:t>
            </a:fld>
            <a:endParaRPr lang="en-US" smtClean="0"/>
          </a:p>
        </p:txBody>
      </p:sp>
      <p:sp>
        <p:nvSpPr>
          <p:cNvPr id="6758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fld id="{CBC5F202-D7EA-40AE-ACC1-6CCD96515DFB}" type="slidenum">
              <a:rPr lang="en-US" sz="1200">
                <a:latin typeface="Tahoma" pitchFamily="34" charset="0"/>
              </a:rPr>
              <a:pPr algn="r" eaLnBrk="1" hangingPunct="1"/>
              <a:t>22</a:t>
            </a:fld>
            <a:endParaRPr lang="en-US" sz="1200">
              <a:latin typeface="Tahoma" pitchFamily="34" charset="0"/>
            </a:endParaRPr>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 </a:t>
            </a:r>
            <a:r>
              <a:rPr lang="en-US" dirty="0" smtClean="0"/>
              <a:t>The </a:t>
            </a:r>
            <a:r>
              <a:rPr lang="en-US" dirty="0"/>
              <a:t>transition towards a more </a:t>
            </a:r>
            <a:r>
              <a:rPr lang="en-US" dirty="0" err="1"/>
              <a:t>biodiverse</a:t>
            </a:r>
            <a:r>
              <a:rPr lang="en-US" dirty="0"/>
              <a:t> system redesign relies on two fundamental pillars: the improvement of soil quality and its biological activity via copious additions of organic matter and the enhancement of the above ground  plant diversity to improve habitats that harbor beneficial biota. Both pillars secure crop health and total </a:t>
            </a:r>
            <a:r>
              <a:rPr lang="en-US" dirty="0" err="1"/>
              <a:t>agroecoystem</a:t>
            </a:r>
            <a:r>
              <a:rPr lang="en-US" dirty="0"/>
              <a:t> health.</a:t>
            </a:r>
            <a:endParaRPr lang="nb-NO" dirty="0"/>
          </a:p>
          <a:p>
            <a:pPr eaLnBrk="1" hangingPunct="1">
              <a:spcBef>
                <a:spcPct val="0"/>
              </a:spcBef>
            </a:pPr>
            <a:endParaRPr lang="es-ES" dirty="0" smtClean="0">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3A6EC9E-01DA-429F-9168-DE95290999CF}" type="slidenum">
              <a:rPr lang="en-US" smtClean="0"/>
              <a:pPr eaLnBrk="1" hangingPunct="1"/>
              <a:t>23</a:t>
            </a:fld>
            <a:endParaRPr lang="en-US" smtClean="0"/>
          </a:p>
        </p:txBody>
      </p:sp>
      <p:sp>
        <p:nvSpPr>
          <p:cNvPr id="6861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fld id="{330C04E8-158B-46D8-A0D1-38CFEDD71E31}" type="slidenum">
              <a:rPr lang="en-US" sz="1200">
                <a:latin typeface="Times New Roman" pitchFamily="18" charset="0"/>
              </a:rPr>
              <a:pPr algn="r"/>
              <a:t>23</a:t>
            </a:fld>
            <a:endParaRPr lang="en-US" sz="1200">
              <a:latin typeface="Times New Roman" pitchFamily="18" charset="0"/>
            </a:endParaRPr>
          </a:p>
        </p:txBody>
      </p:sp>
      <p:sp>
        <p:nvSpPr>
          <p:cNvPr id="68612" name="Rectangle 2"/>
          <p:cNvSpPr>
            <a:spLocks noGrp="1" noRot="1" noChangeAspect="1" noChangeArrowheads="1" noTextEdit="1"/>
          </p:cNvSpPr>
          <p:nvPr>
            <p:ph type="sldImg"/>
          </p:nvPr>
        </p:nvSpPr>
        <p:spPr>
          <a:ln/>
        </p:spPr>
      </p:sp>
      <p:sp>
        <p:nvSpPr>
          <p:cNvPr id="68613"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t>Soil organic matter enhances soil structure, water holding capacity but more importantly leads to enhancement of a high diversity of micro, </a:t>
            </a:r>
            <a:r>
              <a:rPr lang="en-US" dirty="0" err="1"/>
              <a:t>meso</a:t>
            </a:r>
            <a:r>
              <a:rPr lang="en-US" dirty="0"/>
              <a:t> and </a:t>
            </a:r>
            <a:r>
              <a:rPr lang="en-US" dirty="0" err="1"/>
              <a:t>macrofauna</a:t>
            </a:r>
            <a:r>
              <a:rPr lang="en-US" dirty="0"/>
              <a:t> many involved in improving nutrient availability to plants and their defense against soil borne pathogens.</a:t>
            </a:r>
            <a:endParaRPr lang="es-CO"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62A0EFA-514C-4C3A-843C-E492B64351BC}" type="slidenum">
              <a:rPr lang="en-US" smtClean="0"/>
              <a:pPr eaLnBrk="1" hangingPunct="1"/>
              <a:t>24</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Ecologists have found that the below and above ground  food webs do not function independently but rather are interconnected. This implies that soil management techniques that enhance soil biodiversity can positively affect the above ground food webs. This is due to the fact that for example many predators of pests may rely on soil </a:t>
            </a:r>
            <a:r>
              <a:rPr lang="en-US" dirty="0" err="1"/>
              <a:t>mesofauna</a:t>
            </a:r>
            <a:r>
              <a:rPr lang="en-US" dirty="0"/>
              <a:t> ( </a:t>
            </a:r>
            <a:r>
              <a:rPr lang="en-US" dirty="0" err="1"/>
              <a:t>collembola</a:t>
            </a:r>
            <a:r>
              <a:rPr lang="en-US" dirty="0"/>
              <a:t>, mites, </a:t>
            </a:r>
            <a:r>
              <a:rPr lang="en-US" dirty="0" err="1"/>
              <a:t>etc</a:t>
            </a:r>
            <a:r>
              <a:rPr lang="en-US" dirty="0"/>
              <a:t>) for food during periods of low pest density. Biologically rich soils thus can provide alternative food resources for beneficial insects thus securing a more successful biological control of undesirable pests.</a:t>
            </a:r>
            <a:endParaRPr lang="nb-NO" dirty="0"/>
          </a:p>
          <a:p>
            <a:pPr eaLnBrk="1" hangingPunct="1"/>
            <a:endParaRPr lang="nb-NO"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The ultimate goal of the conversion process is the design of diversified farming systems that exhibit several temporal and spatial crop-crop, crop-tree ,crop-livestock and  crop-tree-livestock combinations, whose interactions can lead to the optimization of the key processes that underlie productivity, pest regulation, soil fertility, water balance, etc.</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25</a:t>
            </a:fld>
            <a:endParaRPr lang="en-US"/>
          </a:p>
        </p:txBody>
      </p:sp>
    </p:spTree>
    <p:extLst>
      <p:ext uri="{BB962C8B-B14F-4D97-AF65-F5344CB8AC3E}">
        <p14:creationId xmlns:p14="http://schemas.microsoft.com/office/powerpoint/2010/main" val="1563199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fava beans are </a:t>
            </a:r>
            <a:r>
              <a:rPr lang="en-US" dirty="0" err="1"/>
              <a:t>underseeded</a:t>
            </a:r>
            <a:r>
              <a:rPr lang="en-US" dirty="0"/>
              <a:t> with white mustard, a plant that catches the excess nitrates (N03) that otherwise would be leached, keeping in its biomass during fall and winter and as it decays in early spring passes NO3 to the emerging wheat, increasing yields 10-50 %. </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26</a:t>
            </a:fld>
            <a:endParaRPr lang="en-US"/>
          </a:p>
        </p:txBody>
      </p:sp>
    </p:spTree>
    <p:extLst>
      <p:ext uri="{BB962C8B-B14F-4D97-AF65-F5344CB8AC3E}">
        <p14:creationId xmlns:p14="http://schemas.microsoft.com/office/powerpoint/2010/main" val="24674753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AB513E9-C005-4005-B60F-2F7842FED92C}" type="slidenum">
              <a:rPr lang="en-US" smtClean="0"/>
              <a:pPr eaLnBrk="1" hangingPunct="1"/>
              <a:t>27</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Contemporary notions of modern mechanized farming connotes the necessity of monocultures. There is little question however that given sufficient motivation appropriate technology could be developed to mechanize multiple cropping systems.  Simpler diversification schemes based on 2-3 plant species may be more amenable for larger scale farmers and can be managed using modern equipment.  One of such schemes is strip intercropping which consists in the production of more than one crop in strips that are narrow enough for the crops to interact, yet wide enough to permit independent cultivation. These systems usually include corn or sorghum, with soybean or alfalfa and at times small grains in alternating strips most times providing greater gross returns than sole crops, due to their lower use of pesticides and fertilizers.</a:t>
            </a:r>
            <a:endParaRPr lang="nb-NO" dirty="0"/>
          </a:p>
          <a:p>
            <a:pPr eaLnBrk="1" hangingPunct="1"/>
            <a:endParaRPr lang="nb-NO"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The introduction of  flowering plants as strips within crops or as field borders are  effective ways to enhance the availability of pollen and nectar, necessary for optimal reproduction, fecundity and longevity of many natural enemies of pests. These flowers must remain in the system even if the crop has been harvested so that natural enemies can remain in the area until the next crop is planted.</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28</a:t>
            </a:fld>
            <a:endParaRPr lang="en-US"/>
          </a:p>
        </p:txBody>
      </p:sp>
    </p:spTree>
    <p:extLst>
      <p:ext uri="{BB962C8B-B14F-4D97-AF65-F5344CB8AC3E}">
        <p14:creationId xmlns:p14="http://schemas.microsoft.com/office/powerpoint/2010/main" val="1446919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73A6D6A-0762-456A-982A-A4838F38EC66}" type="slidenum">
              <a:rPr lang="en-US" smtClean="0"/>
              <a:pPr eaLnBrk="1" hangingPunct="1"/>
              <a:t>29</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Maintaining floral diversity throughout the growing season in a Northern California vineyard in the form of summer cover crops of buckwheat between vine rows and alyssum under the rows, the abundance of pestiferous grape leafhoppers was substantially reduced as associated natural enemies increased early in the season due to the resources provided by the flowers.</a:t>
            </a:r>
            <a:endParaRPr lang="nb-NO" dirty="0"/>
          </a:p>
          <a:p>
            <a:pPr eaLnBrk="1" hangingPunct="1"/>
            <a:endParaRPr lang="nb-NO"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D8E1211-DED2-4909-8665-8EE9B17AF901}" type="slidenum">
              <a:rPr lang="en-US" smtClean="0"/>
              <a:pPr eaLnBrk="1" hangingPunct="1"/>
              <a:t>3</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As shown in this picture of a typical peasant landscape in the Guatemala highlands, smallholder farming systems represent a softer path of nature’s simplification.  Diversified small agricultural plots composed of corn-bean </a:t>
            </a:r>
            <a:r>
              <a:rPr lang="en-US" dirty="0" err="1"/>
              <a:t>polycultures</a:t>
            </a:r>
            <a:r>
              <a:rPr lang="en-US" dirty="0"/>
              <a:t> and a mosaic of other food crops for subsistence and local markets, are surrounded by primary and secondary forests from which farmers derive a number of benefits. This landscape matrix harbors beneficial insects that move to the crops to pollinate them or to control pests; farmers also gather wild plants and mushrooms from the forest and collect the litter used to inoculate the compost piles.</a:t>
            </a:r>
            <a:endParaRPr lang="nb-NO" dirty="0"/>
          </a:p>
          <a:p>
            <a:pPr eaLnBrk="1" hangingPunct="1"/>
            <a:endParaRPr lang="nb-NO"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F2E2A80-9FDA-449D-AD51-0FF7DEDFFE10}" type="slidenum">
              <a:rPr lang="en-US" smtClean="0"/>
              <a:pPr eaLnBrk="1" hangingPunct="1"/>
              <a:t>30</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In an organic vineyard in northern California a corridor composed of various flowering species, connected to a riparian forest  cut across the vineyard. The corridor served as a biological highway for the movement and dispersal of predators and parasitoids into the center of the vineyard.  The flowering sequence of the various plants species provided a continual source of pollen and nectar, as well as a rich and abundant supply of neutral insects (non-pestiferous herbivores) for the various predator species, thus allowing the permanence and circulation of viable populations of key species within the corridor. Pest leafhoppers exhibited a clear density gradient reaching lowest numbers in vine rows near the corridor and increasing in numbers towards the center of the field where natural enemies are less abundant.</a:t>
            </a:r>
            <a:endParaRPr lang="nb-NO" dirty="0"/>
          </a:p>
          <a:p>
            <a:pPr eaLnBrk="1" hangingPunct="1"/>
            <a:endParaRPr lang="nb-NO"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a:t>The integration of animals and crops is also an efficient way to diversify farming systems and     enhance  recycling rates as crops residues become food for cattle and the manure returns organic matter to the soil. Animals also produce milk and meat and provide energy for traction.</a:t>
            </a:r>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31</a:t>
            </a:fld>
            <a:endParaRPr lang="en-US"/>
          </a:p>
        </p:txBody>
      </p:sp>
    </p:spTree>
    <p:extLst>
      <p:ext uri="{BB962C8B-B14F-4D97-AF65-F5344CB8AC3E}">
        <p14:creationId xmlns:p14="http://schemas.microsoft.com/office/powerpoint/2010/main" val="4165690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C089F3F-26B4-4B28-B86B-28937E45830F}" type="slidenum">
              <a:rPr lang="en-US" smtClean="0"/>
              <a:pPr eaLnBrk="1" hangingPunct="1"/>
              <a:t>32</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t>Some farmers bring chicken into their fields to graze on the grass, eat several insects and ticks and deposit manure on the pasture. Livestock health and production has proven to be enhanced by this method.</a:t>
            </a:r>
            <a:endParaRPr lang="nb-NO"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a:t>As shown in this figure it is possible to design a rotational system with half of the field with a three year pasture and the other half devoted to several annual crops. The pasture constitutes the changing phase of the rotation as grazing animals deposit manure improving soil fertility for the annual crops that use the nutrients thus representing the extracting phase of the rotation.</a:t>
            </a:r>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33</a:t>
            </a:fld>
            <a:endParaRPr lang="en-US"/>
          </a:p>
        </p:txBody>
      </p:sp>
    </p:spTree>
    <p:extLst>
      <p:ext uri="{BB962C8B-B14F-4D97-AF65-F5344CB8AC3E}">
        <p14:creationId xmlns:p14="http://schemas.microsoft.com/office/powerpoint/2010/main" val="4017402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4ECC461-25E9-4E25-B4DC-4B158EB94806}" type="slidenum">
              <a:rPr lang="en-US" smtClean="0"/>
              <a:pPr eaLnBrk="1" hangingPunct="1"/>
              <a:t>34</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t>The idea is to end up with a diversified system in which crop, animals, fish and forest are integrated via continuous flows of energy and nutrients, and from which farmers and societies as a whole derive a variety of products and services.</a:t>
            </a:r>
            <a:endParaRPr lang="nb-NO"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F640268-EAF0-4D92-9561-2074DCCFA50D}" type="slidenum">
              <a:rPr lang="en-US" smtClean="0"/>
              <a:pPr eaLnBrk="1" hangingPunct="1"/>
              <a:t>35</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One of the main applications of agroecology is to restore the productive capacity and ecological integrity of small peasant agriculture. Many traditional systems have stood the test of time documenting a successful and resilient indigenous agricultural strategy, representing models of sustainability as they promote biodiversity, thrive without agrochemicals, and sustain year-round yields. Any strategy to improve peasant agriculture necessarily has to be rooted in the ecological rationale of indigenous agriculture.</a:t>
            </a:r>
            <a:endParaRPr lang="nb-NO" dirty="0"/>
          </a:p>
          <a:p>
            <a:pPr eaLnBrk="1" hangingPunct="1"/>
            <a:endParaRPr lang="nb-NO"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5AF3A97-3968-4A6A-AED4-142607715280}" type="slidenum">
              <a:rPr lang="en-US" smtClean="0"/>
              <a:pPr eaLnBrk="1" hangingPunct="1"/>
              <a:t>36</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t>Indigenous peoples knowledge about ecosystems is very elaborate; farmers are able to discern eco-geographical units, classify soils and manage a diversity of plant and animal resources. This knowledge usually results in multidimensional productive strategies which within certain ecological and technical limits generate the food self-sufficiency of farmers in a region.  Most traditional farmers have developed and/or inherited complex farming systems, adapted to the local conditions, that have helped them to sustainably manage harsh environments and to meet their subsistence needs, without depending on mechanization, chemical fertilizers, pesticides or other technologies of modern agricultural science .The persistence of more than three million hectares under traditional agriculture in the form of raised fields, terraces, </a:t>
            </a:r>
            <a:r>
              <a:rPr lang="en-US" dirty="0" err="1"/>
              <a:t>polycultures</a:t>
            </a:r>
            <a:r>
              <a:rPr lang="en-US" dirty="0"/>
              <a:t>, agroforestry systems, etc., document a successful indigenous agricultural strategy and comprises a tribute to the "creativity" of peasants throughout the planet. </a:t>
            </a:r>
            <a:endParaRPr lang="nb-NO"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One example are the </a:t>
            </a:r>
            <a:r>
              <a:rPr lang="en-US" dirty="0" err="1"/>
              <a:t>waru-warus</a:t>
            </a:r>
            <a:r>
              <a:rPr lang="en-US" dirty="0"/>
              <a:t> near Puno in the Andes which consist of raised fields found at 3,400 m above sea level. These systems have extraordinary microclimatic properties as the water absorbs heat during the day, releasing it at night and thus increasing ambient temperature 1 or 2 degrees most times enough to offset the effects of a frost.</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37</a:t>
            </a:fld>
            <a:endParaRPr lang="en-US"/>
          </a:p>
        </p:txBody>
      </p:sp>
    </p:spTree>
    <p:extLst>
      <p:ext uri="{BB962C8B-B14F-4D97-AF65-F5344CB8AC3E}">
        <p14:creationId xmlns:p14="http://schemas.microsoft.com/office/powerpoint/2010/main" val="34903810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In centers of origin such as </a:t>
            </a:r>
            <a:r>
              <a:rPr lang="en-US" dirty="0" err="1"/>
              <a:t>MesoAmerica</a:t>
            </a:r>
            <a:r>
              <a:rPr lang="en-US" dirty="0"/>
              <a:t>, traditional agroecosystems contain populations of landraces,  local crop varieties, wild and weedy relatives of crops. By planting multiple varieties of each crop farmers increase interspecific diversity and improve harvest security. Genetic diversity heightens disease resistance and lets farmers exploit different microclimates and derive multiple uses, nutritional and otherwise, from the genetic variation within species.</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38</a:t>
            </a:fld>
            <a:endParaRPr lang="en-US"/>
          </a:p>
        </p:txBody>
      </p:sp>
    </p:spTree>
    <p:extLst>
      <p:ext uri="{BB962C8B-B14F-4D97-AF65-F5344CB8AC3E}">
        <p14:creationId xmlns:p14="http://schemas.microsoft.com/office/powerpoint/2010/main" val="14608909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Most farmers mix crops such as the maize-bean </a:t>
            </a:r>
            <a:r>
              <a:rPr lang="en-US" dirty="0" err="1"/>
              <a:t>polyculture</a:t>
            </a:r>
            <a:r>
              <a:rPr lang="en-US" dirty="0"/>
              <a:t> (</a:t>
            </a:r>
            <a:r>
              <a:rPr lang="en-US" dirty="0" err="1"/>
              <a:t>milpa</a:t>
            </a:r>
            <a:r>
              <a:rPr lang="en-US" dirty="0"/>
              <a:t>) which complement each other nutritionally but also ecologically via a series of beneficial interactions. Beans provide nitrogen to the corn whereas the corn interferes with the </a:t>
            </a:r>
            <a:r>
              <a:rPr lang="en-US" dirty="0" err="1"/>
              <a:t>colonixation</a:t>
            </a:r>
            <a:r>
              <a:rPr lang="en-US" dirty="0"/>
              <a:t> of bean pests. Such synergisms induce an </a:t>
            </a:r>
            <a:r>
              <a:rPr lang="en-US" dirty="0" err="1"/>
              <a:t>overyielding</a:t>
            </a:r>
            <a:r>
              <a:rPr lang="en-US" dirty="0"/>
              <a:t> advantage to </a:t>
            </a:r>
            <a:r>
              <a:rPr lang="en-US" dirty="0" err="1"/>
              <a:t>polycultures</a:t>
            </a:r>
            <a:r>
              <a:rPr lang="en-US" dirty="0"/>
              <a:t> expressed in a  Land Equivalent Ratio value higher than one. A LER of 1,5 signifies that the </a:t>
            </a:r>
            <a:r>
              <a:rPr lang="en-US" dirty="0" err="1"/>
              <a:t>polyculture</a:t>
            </a:r>
            <a:r>
              <a:rPr lang="en-US" dirty="0"/>
              <a:t> produces 50% more than a corresponding monoculture under the same area of land and with similar plant densities.</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39</a:t>
            </a:fld>
            <a:endParaRPr lang="en-US"/>
          </a:p>
        </p:txBody>
      </p:sp>
    </p:spTree>
    <p:extLst>
      <p:ext uri="{BB962C8B-B14F-4D97-AF65-F5344CB8AC3E}">
        <p14:creationId xmlns:p14="http://schemas.microsoft.com/office/powerpoint/2010/main" val="406339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3D4225F-7F9B-4B82-9D41-CD410B1A25F4}" type="slidenum">
              <a:rPr lang="en-US" smtClean="0"/>
              <a:pPr eaLnBrk="1" hangingPunct="1"/>
              <a:t>4</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spcBef>
                <a:spcPct val="0"/>
              </a:spcBef>
            </a:pPr>
            <a:r>
              <a:rPr lang="en-US" dirty="0"/>
              <a:t>In sharp contrast large scale monocultures lack biodiversity within and around the crop fields, turning them into homogenous landscapes highly vulnerable to pests, diseases and climatic extremes and dependent on energy inputs in the form of fertilizers, pesticides, irrigation and machinery to perform. Although high yields from one crop may be achieved, the question is for how long and at what ecological and social costs?</a:t>
            </a:r>
            <a:endParaRPr lang="nb-NO" dirty="0"/>
          </a:p>
          <a:p>
            <a:pPr eaLnBrk="1" hangingPunct="1">
              <a:spcBef>
                <a:spcPct val="0"/>
              </a:spcBef>
            </a:pPr>
            <a:endParaRPr lang="es-ES" dirty="0" smtClean="0">
              <a:ea typeface="ＭＳ Ｐゴシック" pitchFamily="34"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Diversified farms are also more resilient to extreme climatic events. A survey conducted in  Central American hillsides after Hurricane Mitch showed that farmers using diversification practices such as cover crops, intercropping and agroforestry suffered less damage than their conventional monoculture neighbors. Given the resilience features of diversified small farming systems, understanding the agroecological features of traditional agroecosystems is an urgent matter, as they can serve as the foundation for the design of climate change resilient agricultural systems.</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40</a:t>
            </a:fld>
            <a:endParaRPr lang="en-US"/>
          </a:p>
        </p:txBody>
      </p:sp>
    </p:spTree>
    <p:extLst>
      <p:ext uri="{BB962C8B-B14F-4D97-AF65-F5344CB8AC3E}">
        <p14:creationId xmlns:p14="http://schemas.microsoft.com/office/powerpoint/2010/main" val="36530400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Undoubtedly, the ensemble of traditional crop management practices used by many resource-poor farmers represent  the starting point as well as a rich resource for modern workers seeking to create novel agroecosystems well adapted to the local agroecological and socioeconomic circumstances of peasants. Clearly new technologies must emerge from a participatory research process and in order to be relevant to peasants they must meet the criteria mentioned in the slide.</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41</a:t>
            </a:fld>
            <a:endParaRPr lang="en-US"/>
          </a:p>
        </p:txBody>
      </p:sp>
    </p:spTree>
    <p:extLst>
      <p:ext uri="{BB962C8B-B14F-4D97-AF65-F5344CB8AC3E}">
        <p14:creationId xmlns:p14="http://schemas.microsoft.com/office/powerpoint/2010/main" val="21347615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A858A4A-18D8-46E8-95D9-57525D6CF889}" type="slidenum">
              <a:rPr lang="en-US" smtClean="0"/>
              <a:pPr eaLnBrk="1" hangingPunct="1"/>
              <a:t>42</a:t>
            </a:fld>
            <a:endParaRPr lang="en-US" smtClean="0"/>
          </a:p>
        </p:txBody>
      </p:sp>
      <p:sp>
        <p:nvSpPr>
          <p:cNvPr id="77827"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fld id="{C94B999D-1E7E-4159-AC00-0B1569FBC356}" type="slidenum">
              <a:rPr lang="en-US" sz="1200">
                <a:latin typeface="Times New Roman" pitchFamily="18" charset="0"/>
                <a:ea typeface="ヒラギノ角ゴ Pro W3" charset="-128"/>
              </a:rPr>
              <a:pPr algn="r"/>
              <a:t>42</a:t>
            </a:fld>
            <a:endParaRPr lang="en-US" sz="1200">
              <a:latin typeface="Times New Roman" pitchFamily="18" charset="0"/>
              <a:ea typeface="ヒラギノ角ゴ Pro W3" charset="-128"/>
            </a:endParaRPr>
          </a:p>
        </p:txBody>
      </p:sp>
      <p:sp>
        <p:nvSpPr>
          <p:cNvPr id="77828" name="Rectangle 2"/>
          <p:cNvSpPr>
            <a:spLocks noGrp="1" noRot="1" noChangeAspect="1" noChangeArrowheads="1" noTextEdit="1"/>
          </p:cNvSpPr>
          <p:nvPr>
            <p:ph type="sldImg"/>
          </p:nvPr>
        </p:nvSpPr>
        <p:spPr>
          <a:ln/>
        </p:spPr>
      </p:sp>
      <p:sp>
        <p:nvSpPr>
          <p:cNvPr id="7782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spcBef>
                <a:spcPct val="0"/>
              </a:spcBef>
            </a:pPr>
            <a:r>
              <a:rPr lang="en-US" dirty="0"/>
              <a:t>By using an arsenal of diversification strategies and without relying on external inputs ( </a:t>
            </a:r>
            <a:r>
              <a:rPr lang="en-US" dirty="0" err="1"/>
              <a:t>polycultures</a:t>
            </a:r>
            <a:r>
              <a:rPr lang="en-US" dirty="0"/>
              <a:t>, rotations, green manures, organic amendments) small farmers throughout the developing world produce no less than 50% of the food consumed domestically.</a:t>
            </a:r>
            <a:endParaRPr lang="nb-NO" dirty="0"/>
          </a:p>
          <a:p>
            <a:pPr eaLnBrk="1" hangingPunct="1">
              <a:spcBef>
                <a:spcPct val="0"/>
              </a:spcBef>
            </a:pPr>
            <a:endParaRPr lang="nb-NO"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2BA0426-0E6E-4A2E-A487-F76FDE15D5CB}" type="slidenum">
              <a:rPr lang="en-US" smtClean="0"/>
              <a:pPr eaLnBrk="1" hangingPunct="1"/>
              <a:t>43</a:t>
            </a:fld>
            <a:endParaRPr lang="en-US" smtClean="0"/>
          </a:p>
        </p:txBody>
      </p:sp>
      <p:sp>
        <p:nvSpPr>
          <p:cNvPr id="7885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fld id="{1CEB6ACC-5790-4217-BCAF-A836A5C5004A}" type="slidenum">
              <a:rPr lang="en-US" sz="1200">
                <a:latin typeface="Times New Roman" pitchFamily="18" charset="0"/>
                <a:ea typeface="ヒラギノ角ゴ Pro W3" charset="-128"/>
              </a:rPr>
              <a:pPr algn="r"/>
              <a:t>43</a:t>
            </a:fld>
            <a:endParaRPr lang="en-US" sz="1200">
              <a:latin typeface="Times New Roman" pitchFamily="18" charset="0"/>
              <a:ea typeface="ヒラギノ角ゴ Pro W3" charset="-128"/>
            </a:endParaRPr>
          </a:p>
        </p:txBody>
      </p:sp>
      <p:sp>
        <p:nvSpPr>
          <p:cNvPr id="78852" name="Rectangle 2"/>
          <p:cNvSpPr>
            <a:spLocks noGrp="1" noRot="1" noChangeAspect="1" noChangeArrowheads="1" noTextEdit="1"/>
          </p:cNvSpPr>
          <p:nvPr>
            <p:ph type="sldImg"/>
          </p:nvPr>
        </p:nvSpPr>
        <p:spPr>
          <a:ln/>
        </p:spPr>
      </p:sp>
      <p:sp>
        <p:nvSpPr>
          <p:cNvPr id="7885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spcBef>
                <a:spcPct val="0"/>
              </a:spcBef>
            </a:pPr>
            <a:r>
              <a:rPr lang="en-US" dirty="0"/>
              <a:t>In Cuba   about 100,000 small farming families  are leading an agroecological revolution. By practicing low input agroecological diversification methods in their farms, they produce over 65% of the country’s food, on only 25% of the land.</a:t>
            </a:r>
            <a:endParaRPr lang="nb-NO" dirty="0"/>
          </a:p>
          <a:p>
            <a:pPr eaLnBrk="1" hangingPunct="1">
              <a:spcBef>
                <a:spcPct val="0"/>
              </a:spcBef>
            </a:pPr>
            <a:endParaRPr lang="nb-NO"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77DA51C-CCF8-4A21-B1D3-6D1CDC77C136}" type="slidenum">
              <a:rPr lang="en-US" smtClean="0"/>
              <a:pPr eaLnBrk="1" hangingPunct="1"/>
              <a:t>44</a:t>
            </a:fld>
            <a:endParaRPr lang="en-US" smtClean="0"/>
          </a:p>
        </p:txBody>
      </p:sp>
      <p:sp>
        <p:nvSpPr>
          <p:cNvPr id="79875"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fld id="{35416CAF-A070-4BDE-BF70-40EA576AE486}" type="slidenum">
              <a:rPr lang="en-US" sz="1200">
                <a:latin typeface="Times New Roman" pitchFamily="18" charset="0"/>
                <a:ea typeface="ヒラギノ角ゴ Pro W3" charset="-128"/>
              </a:rPr>
              <a:pPr algn="r"/>
              <a:t>44</a:t>
            </a:fld>
            <a:endParaRPr lang="en-US" sz="1200">
              <a:latin typeface="Times New Roman" pitchFamily="18" charset="0"/>
              <a:ea typeface="ヒラギノ角ゴ Pro W3" charset="-128"/>
            </a:endParaRPr>
          </a:p>
        </p:txBody>
      </p:sp>
      <p:sp>
        <p:nvSpPr>
          <p:cNvPr id="79876" name="Rectangle 2"/>
          <p:cNvSpPr>
            <a:spLocks noGrp="1" noRot="1" noChangeAspect="1" noChangeArrowheads="1" noTextEdit="1"/>
          </p:cNvSpPr>
          <p:nvPr>
            <p:ph type="sldImg"/>
          </p:nvPr>
        </p:nvSpPr>
        <p:spPr>
          <a:ln/>
        </p:spPr>
      </p:sp>
      <p:sp>
        <p:nvSpPr>
          <p:cNvPr id="7987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spcBef>
                <a:spcPct val="0"/>
              </a:spcBef>
            </a:pPr>
            <a:r>
              <a:rPr lang="en-US" dirty="0"/>
              <a:t>This farmer and his family in Sancti </a:t>
            </a:r>
            <a:r>
              <a:rPr lang="en-US" dirty="0" err="1"/>
              <a:t>Spiritus</a:t>
            </a:r>
            <a:r>
              <a:rPr lang="en-US" dirty="0"/>
              <a:t> has a crop-livestock integrated  10 hectare farm, in which crops and pastures rotate on a temporal basis. Fields are surrounded by hedgerows that protect crops from strong winds but that also provide habitat fro wildlife, beneficial insects, wood, honey, etc. </a:t>
            </a:r>
            <a:endParaRPr lang="nb-NO" dirty="0"/>
          </a:p>
          <a:p>
            <a:pPr eaLnBrk="1" hangingPunct="1">
              <a:spcBef>
                <a:spcPct val="0"/>
              </a:spcBef>
            </a:pPr>
            <a:endParaRPr lang="es-ES" dirty="0" smtClean="0">
              <a:ea typeface="ＭＳ Ｐゴシック" pitchFamily="34"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ADA05F0-D708-40E4-835E-2BBD27D29752}" type="slidenum">
              <a:rPr lang="en-US" smtClean="0"/>
              <a:pPr eaLnBrk="1" hangingPunct="1"/>
              <a:t>45</a:t>
            </a:fld>
            <a:endParaRPr lang="en-US" smtClean="0"/>
          </a:p>
        </p:txBody>
      </p:sp>
      <p:sp>
        <p:nvSpPr>
          <p:cNvPr id="80899"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fld id="{D9806578-29A0-4207-A984-F0E5E623EC23}" type="slidenum">
              <a:rPr lang="en-US" sz="1200">
                <a:latin typeface="Times New Roman" pitchFamily="18" charset="0"/>
                <a:ea typeface="ヒラギノ角ゴ Pro W3" charset="-128"/>
              </a:rPr>
              <a:pPr algn="r"/>
              <a:t>45</a:t>
            </a:fld>
            <a:endParaRPr lang="en-US" sz="1200">
              <a:latin typeface="Times New Roman" pitchFamily="18" charset="0"/>
              <a:ea typeface="ヒラギノ角ゴ Pro W3" charset="-128"/>
            </a:endParaRPr>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spcBef>
                <a:spcPct val="0"/>
              </a:spcBef>
            </a:pPr>
            <a:r>
              <a:rPr lang="en-US" dirty="0"/>
              <a:t>The high levels of productivity allows for the production of enough protein to feed 34 people per year from the yields derived from one hectare with a very high energy efficiency: the farmer invests one calorie deriving 30. The energy efficiency of industrial agricultural systems has not surpass 2:1.</a:t>
            </a:r>
            <a:endParaRPr lang="nb-NO" dirty="0"/>
          </a:p>
          <a:p>
            <a:pPr eaLnBrk="1" hangingPunct="1">
              <a:spcBef>
                <a:spcPct val="0"/>
              </a:spcBef>
            </a:pPr>
            <a:endParaRPr lang="es-ES" dirty="0" smtClean="0">
              <a:ea typeface="ＭＳ Ｐゴシック" pitchFamily="34"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A study which analyzes the work of MASIPAG, a network of small-scale farmers, farmers’ </a:t>
            </a:r>
            <a:r>
              <a:rPr lang="en-US" dirty="0" err="1"/>
              <a:t>organisations</a:t>
            </a:r>
            <a:r>
              <a:rPr lang="en-US" dirty="0"/>
              <a:t>, scientists and non-governmental </a:t>
            </a:r>
            <a:r>
              <a:rPr lang="en-US" dirty="0" err="1"/>
              <a:t>organisations</a:t>
            </a:r>
            <a:r>
              <a:rPr lang="en-US" dirty="0"/>
              <a:t> (NGOs), includes data from hundreds of organic, partially organic and non-organic farmers from across the country.  The study compares findings from 280 full organic farmers, 280 in conversion to organic agriculture and 280 conventional farmers as a reference group. Researchers found that food security is significantly higher for organic farmers. organic farmers eat a more diverse, nutritious and secure diet. Reported health outcomes are also substantially better for the organic group. The study reveals that the organic farmers have a considerably higher on-farm diversity, growing on average 50% more crops than conventional farmers, better soil fertility, less soil erosion, increased tolerance of crops to pests and diseases and climate change. On average, organic farmers have a positive annual cash balance for households compared to conventional farmers who experience a deficit in the household cash balance. This means the organic farmers are less indebted than their conventional counterparts.</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46</a:t>
            </a:fld>
            <a:endParaRPr lang="en-US"/>
          </a:p>
        </p:txBody>
      </p:sp>
    </p:spTree>
    <p:extLst>
      <p:ext uri="{BB962C8B-B14F-4D97-AF65-F5344CB8AC3E}">
        <p14:creationId xmlns:p14="http://schemas.microsoft.com/office/powerpoint/2010/main" val="23704342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A 2007 study by </a:t>
            </a:r>
            <a:r>
              <a:rPr lang="en-US" dirty="0" err="1"/>
              <a:t>Badgely</a:t>
            </a:r>
            <a:r>
              <a:rPr lang="en-US" dirty="0"/>
              <a:t> and colleagues from the University of Michigan and based on 300 research papers comparing the productivity of agroecological/organic versus conventional systems concluded that agroecology has the potential to substantially increase yields of crops (particularly of starchy roots, legumes, oils crops, vegetables) in the developing world but no so in the industrial world. A major reason supporting this conclusion is the fact that in the Global south farmers still possess traditional knowledge systems, conserve large part of the native </a:t>
            </a:r>
            <a:r>
              <a:rPr lang="en-US" dirty="0" err="1"/>
              <a:t>agrobiodiversity</a:t>
            </a:r>
            <a:r>
              <a:rPr lang="en-US" dirty="0"/>
              <a:t> and local crop varieties and animal races and are part of well organized social rural movements. </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47</a:t>
            </a:fld>
            <a:endParaRPr lang="en-US"/>
          </a:p>
        </p:txBody>
      </p:sp>
    </p:spTree>
    <p:extLst>
      <p:ext uri="{BB962C8B-B14F-4D97-AF65-F5344CB8AC3E}">
        <p14:creationId xmlns:p14="http://schemas.microsoft.com/office/powerpoint/2010/main" val="5095200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Agroecology has now been adopted as a technological development paradigm by many organized farmer movements including the Via Campesina. As shown in this slide,  agroecology exhibits a number of characteristics that make it particularly compatible with the needs and aspiration of small farmers, rural communities and societies in general.</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48</a:t>
            </a:fld>
            <a:endParaRPr lang="en-US"/>
          </a:p>
        </p:txBody>
      </p:sp>
    </p:spTree>
    <p:extLst>
      <p:ext uri="{BB962C8B-B14F-4D97-AF65-F5344CB8AC3E}">
        <p14:creationId xmlns:p14="http://schemas.microsoft.com/office/powerpoint/2010/main" val="40346907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Farmers agroecological innovations are transmitted in an horizontal fashion from farmer to farmer (</a:t>
            </a:r>
            <a:r>
              <a:rPr lang="en-US" dirty="0" err="1"/>
              <a:t>Campesino</a:t>
            </a:r>
            <a:r>
              <a:rPr lang="en-US" dirty="0"/>
              <a:t> a </a:t>
            </a:r>
            <a:r>
              <a:rPr lang="en-US" dirty="0" err="1"/>
              <a:t>Campesino</a:t>
            </a:r>
            <a:r>
              <a:rPr lang="en-US" dirty="0"/>
              <a:t>-CAC).  A key element in the CAC methodology is the role of the </a:t>
            </a:r>
            <a:r>
              <a:rPr lang="en-US" i="1" dirty="0" err="1"/>
              <a:t>promotor</a:t>
            </a:r>
            <a:r>
              <a:rPr lang="en-US" i="1" dirty="0"/>
              <a:t> </a:t>
            </a:r>
            <a:r>
              <a:rPr lang="en-US" i="1" dirty="0" err="1"/>
              <a:t>campesino</a:t>
            </a:r>
            <a:r>
              <a:rPr lang="en-US" dirty="0"/>
              <a:t> who is a fellow farmer successfully using a given alternative on his/her own farm and that therefore can train and stimulate other farmers based on his/her own experience. These promoters engage in a process of diffusion of agroecological knowledge without the need for  researchers or extension workers. Today it is estimated that about 10,000 families in Nicaragua, Honduras and Guatemala practice the </a:t>
            </a:r>
            <a:r>
              <a:rPr lang="en-US" i="1" dirty="0" err="1"/>
              <a:t>Campesino</a:t>
            </a:r>
            <a:r>
              <a:rPr lang="en-US" i="1" dirty="0"/>
              <a:t> a </a:t>
            </a:r>
            <a:r>
              <a:rPr lang="en-US" i="1" dirty="0" err="1"/>
              <a:t>Campesino</a:t>
            </a:r>
            <a:r>
              <a:rPr lang="en-US" dirty="0"/>
              <a:t> method. It was via the CAC method that soil conservation practices were introduced in Honduras and hillside farmers adopting the various techniques tripled or quadrupled their yields from 400 kilograms per hectare to 1,200-1,600 kilograms. This tripling in per-hectare grain production has ensured that the 1,200 families that participated in the program have ample grain supplies for the ensuing year.  The adoption of velvet bean (</a:t>
            </a:r>
            <a:r>
              <a:rPr lang="en-US" i="1" u="sng" dirty="0" err="1"/>
              <a:t>Mucuna</a:t>
            </a:r>
            <a:r>
              <a:rPr lang="en-US" i="1" u="sng" dirty="0"/>
              <a:t> </a:t>
            </a:r>
            <a:r>
              <a:rPr lang="en-US" i="1" u="sng" dirty="0" err="1"/>
              <a:t>pruriens</a:t>
            </a:r>
            <a:r>
              <a:rPr lang="en-US" dirty="0"/>
              <a:t>) which can fix up to 150 kg N/ha as well as produce 35 tones of organic matter per year, helped tripled maize yields to 2500 kg/ha. Labor requirements for weeding were cut by 75 percent and, herbicides eliminated entirely.</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49</a:t>
            </a:fld>
            <a:endParaRPr lang="en-US"/>
          </a:p>
        </p:txBody>
      </p:sp>
    </p:spTree>
    <p:extLst>
      <p:ext uri="{BB962C8B-B14F-4D97-AF65-F5344CB8AC3E}">
        <p14:creationId xmlns:p14="http://schemas.microsoft.com/office/powerpoint/2010/main" val="2684100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Modern agricultural practices conform to an interventionist and high input model that slowly erodes the inherent strengths of natural systems, turning monocultures into systems that lack ecological diversity, self renewal, self regulating and self sufficiency capabilities, and consequently inefficient and degrading systems.</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5</a:t>
            </a:fld>
            <a:endParaRPr lang="en-US"/>
          </a:p>
        </p:txBody>
      </p:sp>
    </p:spTree>
    <p:extLst>
      <p:ext uri="{BB962C8B-B14F-4D97-AF65-F5344CB8AC3E}">
        <p14:creationId xmlns:p14="http://schemas.microsoft.com/office/powerpoint/2010/main" val="29426045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Agroecology today constitutes the fundamental technological pillar of food sovereignty, defined as the right of everyone to have access to safe, nutritious and culturally appropriate food in sufficient quantity and quality to sustain a healthy life with full human </a:t>
            </a:r>
            <a:r>
              <a:rPr lang="en-US" u="sng" dirty="0">
                <a:hlinkClick r:id="rId3" tooltip="Dignity"/>
              </a:rPr>
              <a:t>dignity</a:t>
            </a:r>
            <a:r>
              <a:rPr lang="en-US" dirty="0"/>
              <a:t>. Via Campesina has long argued that farmers need land to produce food for their own communities and for their country and for this reason has advocated for genuine agrarian reforms to access and control land, water, </a:t>
            </a:r>
            <a:r>
              <a:rPr lang="en-US" dirty="0" err="1"/>
              <a:t>agrobiodiversity</a:t>
            </a:r>
            <a:r>
              <a:rPr lang="en-US" dirty="0"/>
              <a:t>, among others, which are of central importance  for communities to be able to meet growing food demands.  Governments must also play a major role by protecting farmers from unfair international market policies, by providing farmers with appropriate research, extension, credit and access to local, regional and national markets.</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50</a:t>
            </a:fld>
            <a:endParaRPr lang="en-US"/>
          </a:p>
        </p:txBody>
      </p:sp>
    </p:spTree>
    <p:extLst>
      <p:ext uri="{BB962C8B-B14F-4D97-AF65-F5344CB8AC3E}">
        <p14:creationId xmlns:p14="http://schemas.microsoft.com/office/powerpoint/2010/main" val="29335614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AC41B54-8D0C-46F8-A1C8-A575BA5A5536}" type="slidenum">
              <a:rPr lang="en-US" smtClean="0"/>
              <a:pPr eaLnBrk="1" hangingPunct="1"/>
              <a:t>51</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Agroecology has expanded the concept of food sovereignty to include the concepts of energy and technological sovereignty. Energy sovereignty is the right for all people to have access to sufficient energy within ecological limits from appropriate sustainable sources for a dignified life. For farmers energy sovereignty means the production of their own energy (solar, biofuels in certain portion of their lands without displacing food crops) to run their own machineries and farming operations. Technological sovereignty refers to the capacity to achieve the two other forms of sovereignty by nurturing the environmental services derived from diversified farming systems that use locally available resources.</a:t>
            </a:r>
            <a:endParaRPr lang="nb-NO" dirty="0"/>
          </a:p>
          <a:p>
            <a:pPr eaLnBrk="1" hangingPunct="1"/>
            <a:endParaRPr lang="nb-NO"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1D0E711-F4D4-4FC2-9C83-AC76ABE2F7FE}" type="slidenum">
              <a:rPr lang="en-US" smtClean="0"/>
              <a:pPr eaLnBrk="1" hangingPunct="1"/>
              <a:t>52</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dirty="0"/>
              <a:t>A household, community or region could then be said that is sovereign if it meets the threshold levels established in a participatory manner for each type of sovereignty as illustrated by an hypothetical example in the slide. Arriving at agreed values among all stakeholders may prove difficult, and values will vary from community to community. Nevertheless, the method provides a framework for rural communities to determine the minimum acceptable values for food production, biodiversity conservation, energy efficiency, </a:t>
            </a:r>
            <a:r>
              <a:rPr lang="en-US" dirty="0" err="1"/>
              <a:t>etc</a:t>
            </a:r>
            <a:r>
              <a:rPr lang="en-US" dirty="0"/>
              <a:t>, allowing them to assess whether or not they are advancing towards a basic state of food, energy and technological sovereignty.</a:t>
            </a:r>
            <a:endParaRPr lang="nb-NO" dirty="0"/>
          </a:p>
          <a:p>
            <a:pPr eaLnBrk="1" hangingPunct="1"/>
            <a:endParaRPr lang="nb-NO"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The production of abundant, healthy and affordable food for an increasing human population is an urgent and unavoidable task This challenge will need to be met using environmentally friendly  and socially equitable technologies and methods,  in a world with  a shrinking arable land base (which is also being diverted to produce biofuels), with less and more expensive petroleum, increasingly limited supplies of water and nitrogen and potassium, and within a scenario of a rapidly changing climate, social unrest and economic uncertainty. Agroecology provides the scientific basis to design the only agricultural system that will be able to confront future challenges is one that will exhibit high levels of diversity, productivity and efficiency ( top left quadrat in the figure).  The transformation of agricultural production so that  not only produces abundant food but becomes a major contributor to global biodiversity conservation and a continuing source of redistributive ecosystem and socio-economic services is unquestionably a key </a:t>
            </a:r>
            <a:r>
              <a:rPr lang="en-US" dirty="0" err="1"/>
              <a:t>endeavour</a:t>
            </a:r>
            <a:r>
              <a:rPr lang="en-US" dirty="0"/>
              <a:t> for both scientists and farmers in the second decade of the twenty-first century.</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53</a:t>
            </a:fld>
            <a:endParaRPr lang="en-US"/>
          </a:p>
        </p:txBody>
      </p:sp>
    </p:spTree>
    <p:extLst>
      <p:ext uri="{BB962C8B-B14F-4D97-AF65-F5344CB8AC3E}">
        <p14:creationId xmlns:p14="http://schemas.microsoft.com/office/powerpoint/2010/main" val="20239581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There are many competing visions on how to achieve  new models of a </a:t>
            </a:r>
            <a:r>
              <a:rPr lang="en-US" dirty="0" err="1"/>
              <a:t>biodiverse</a:t>
            </a:r>
            <a:r>
              <a:rPr lang="en-US" dirty="0"/>
              <a:t>, resilient, productive and resource efficient agriculture that humanity desperately needs in the immediate future.  Conservation ( no or minimum tillage) agriculture, sustainable intensification production, transgenic crops, organic agriculture and agroecological systems are some of the proposed approaches, each claiming to serve as the durable foundation for a sustainable food production strategy. As depicted in the Figure, in order for an agricultural strategy to fit within the agroecological criteria, it must contain the basic requirements of a viable and durable agricultural system capable of confronting the challenges of the 21</a:t>
            </a:r>
            <a:r>
              <a:rPr lang="en-US" baseline="30000" dirty="0"/>
              <a:t>st</a:t>
            </a:r>
            <a:r>
              <a:rPr lang="en-US" dirty="0"/>
              <a:t> century while carrying out its productive goals within certain limits in terms of environmental impact, land degradation levels, input and energy use, GHG emissions, </a:t>
            </a:r>
            <a:r>
              <a:rPr lang="en-US" dirty="0" err="1"/>
              <a:t>etc</a:t>
            </a:r>
            <a:r>
              <a:rPr lang="en-US" dirty="0"/>
              <a:t> . Defined threshold  indicators are site or region specific, thus  their values will change according to prevailing environmental and socio-economic conditions.  In the same region, threshold value ranges may be the same for an intensive large scale system and a low-input small scale system as yields will be measured  per unit of GHG emitted, per unit of energy or water used, per unit of N leached, etc. Systems that surpass the threshold levels will not be considered sustainable and therefore will require modifications. No doubt agroecological systems will be the only ones able to maintain agricultural production within the bounds of established thresholds.</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54</a:t>
            </a:fld>
            <a:endParaRPr lang="en-US"/>
          </a:p>
        </p:txBody>
      </p:sp>
    </p:spTree>
    <p:extLst>
      <p:ext uri="{BB962C8B-B14F-4D97-AF65-F5344CB8AC3E}">
        <p14:creationId xmlns:p14="http://schemas.microsoft.com/office/powerpoint/2010/main" val="37161188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Thank you for your attention</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55</a:t>
            </a:fld>
            <a:endParaRPr lang="en-US"/>
          </a:p>
        </p:txBody>
      </p:sp>
    </p:spTree>
    <p:extLst>
      <p:ext uri="{BB962C8B-B14F-4D97-AF65-F5344CB8AC3E}">
        <p14:creationId xmlns:p14="http://schemas.microsoft.com/office/powerpoint/2010/main" val="2398882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Although industrial agriculture has been touted as producing abundant and cheap food, the externalities associated with such production model are huge and society at large pays the costs of soil erosion, water pollution, loss of biodiversity, health effects, and global warming.</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6</a:t>
            </a:fld>
            <a:endParaRPr lang="en-US"/>
          </a:p>
        </p:txBody>
      </p:sp>
    </p:spTree>
    <p:extLst>
      <p:ext uri="{BB962C8B-B14F-4D97-AF65-F5344CB8AC3E}">
        <p14:creationId xmlns:p14="http://schemas.microsoft.com/office/powerpoint/2010/main" val="914176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In fact, it has been demonstrated that industrial agriculture produces more than 30% of the emissions of CO2, methane and nitrous oxides causing the greenhouse effects.</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7</a:t>
            </a:fld>
            <a:endParaRPr lang="en-US"/>
          </a:p>
        </p:txBody>
      </p:sp>
    </p:spTree>
    <p:extLst>
      <p:ext uri="{BB962C8B-B14F-4D97-AF65-F5344CB8AC3E}">
        <p14:creationId xmlns:p14="http://schemas.microsoft.com/office/powerpoint/2010/main" val="681791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It is no coincidence that C residence in the soil is the lowest in regions of the USA dominated by industrial agriculture (red areas in the map-Central Valley of California, Midwest corn-soybean belt and Florida intensive citrus and vegetable areas) , revealing the contribution of industrial agriculture to the emissions of CO2 a harmful greenhouse gas.</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8</a:t>
            </a:fld>
            <a:endParaRPr lang="en-US"/>
          </a:p>
        </p:txBody>
      </p:sp>
    </p:spTree>
    <p:extLst>
      <p:ext uri="{BB962C8B-B14F-4D97-AF65-F5344CB8AC3E}">
        <p14:creationId xmlns:p14="http://schemas.microsoft.com/office/powerpoint/2010/main" val="2085017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0"/>
            <a:r>
              <a:rPr lang="en-US" dirty="0"/>
              <a:t>In summary, as modern agroecosystems are simplified, and local varieties are replaced by hybrids, wild pollinators by bees, soil biology by fertilizers, rainfall by irrigation and biological control by chemical pesticides, agricultural landscapes become dominated by monocultures, dependent on inputs that cause ecological impacts affecting people, biodiversity and the environment. </a:t>
            </a:r>
            <a:endParaRPr lang="nb-NO" dirty="0"/>
          </a:p>
          <a:p>
            <a:endParaRPr lang="nb-NO" dirty="0"/>
          </a:p>
        </p:txBody>
      </p:sp>
      <p:sp>
        <p:nvSpPr>
          <p:cNvPr id="4" name="Plassholder for lysbildenummer 3"/>
          <p:cNvSpPr>
            <a:spLocks noGrp="1"/>
          </p:cNvSpPr>
          <p:nvPr>
            <p:ph type="sldNum" sz="quarter" idx="10"/>
          </p:nvPr>
        </p:nvSpPr>
        <p:spPr/>
        <p:txBody>
          <a:bodyPr/>
          <a:lstStyle/>
          <a:p>
            <a:pPr>
              <a:defRPr/>
            </a:pPr>
            <a:fld id="{7FFC547E-A588-43F6-944B-51863ABC8876}" type="slidenum">
              <a:rPr lang="en-US" smtClean="0"/>
              <a:pPr>
                <a:defRPr/>
              </a:pPr>
              <a:t>9</a:t>
            </a:fld>
            <a:endParaRPr lang="en-US"/>
          </a:p>
        </p:txBody>
      </p:sp>
    </p:spTree>
    <p:extLst>
      <p:ext uri="{BB962C8B-B14F-4D97-AF65-F5344CB8AC3E}">
        <p14:creationId xmlns:p14="http://schemas.microsoft.com/office/powerpoint/2010/main" val="3673243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1AD00E6-D00C-4D27-B280-596A94DBB4B3}" type="slidenum">
              <a:rPr lang="en-US"/>
              <a:pPr>
                <a:defRPr/>
              </a:pPr>
              <a:t>‹nr.›</a:t>
            </a:fld>
            <a:endParaRPr lang="en-US"/>
          </a:p>
        </p:txBody>
      </p:sp>
    </p:spTree>
    <p:extLst>
      <p:ext uri="{BB962C8B-B14F-4D97-AF65-F5344CB8AC3E}">
        <p14:creationId xmlns:p14="http://schemas.microsoft.com/office/powerpoint/2010/main" val="2963289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3B33DF-F62E-4409-8545-1A0836A7F703}" type="slidenum">
              <a:rPr lang="en-US"/>
              <a:pPr>
                <a:defRPr/>
              </a:pPr>
              <a:t>‹nr.›</a:t>
            </a:fld>
            <a:endParaRPr lang="en-US"/>
          </a:p>
        </p:txBody>
      </p:sp>
    </p:spTree>
    <p:extLst>
      <p:ext uri="{BB962C8B-B14F-4D97-AF65-F5344CB8AC3E}">
        <p14:creationId xmlns:p14="http://schemas.microsoft.com/office/powerpoint/2010/main" val="3210011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DBD969-B740-4683-8CB4-F1602B0B7ABD}" type="slidenum">
              <a:rPr lang="en-US"/>
              <a:pPr>
                <a:defRPr/>
              </a:pPr>
              <a:t>‹nr.›</a:t>
            </a:fld>
            <a:endParaRPr lang="en-US"/>
          </a:p>
        </p:txBody>
      </p:sp>
    </p:spTree>
    <p:extLst>
      <p:ext uri="{BB962C8B-B14F-4D97-AF65-F5344CB8AC3E}">
        <p14:creationId xmlns:p14="http://schemas.microsoft.com/office/powerpoint/2010/main" val="39505239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0C038F9-9FAE-4028-B96B-FA5BC575858C}" type="slidenum">
              <a:rPr lang="en-US"/>
              <a:pPr>
                <a:defRPr/>
              </a:pPr>
              <a:t>‹nr.›</a:t>
            </a:fld>
            <a:endParaRPr lang="en-US"/>
          </a:p>
        </p:txBody>
      </p:sp>
    </p:spTree>
    <p:extLst>
      <p:ext uri="{BB962C8B-B14F-4D97-AF65-F5344CB8AC3E}">
        <p14:creationId xmlns:p14="http://schemas.microsoft.com/office/powerpoint/2010/main" val="2862214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392335B-7427-4DBF-A6BF-5F1D78066CBA}" type="slidenum">
              <a:rPr lang="en-US"/>
              <a:pPr>
                <a:defRPr/>
              </a:pPr>
              <a:t>‹nr.›</a:t>
            </a:fld>
            <a:endParaRPr lang="en-US"/>
          </a:p>
        </p:txBody>
      </p:sp>
    </p:spTree>
    <p:extLst>
      <p:ext uri="{BB962C8B-B14F-4D97-AF65-F5344CB8AC3E}">
        <p14:creationId xmlns:p14="http://schemas.microsoft.com/office/powerpoint/2010/main" val="3335225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63EEEC9-3694-4810-818C-1733698B04F9}" type="slidenum">
              <a:rPr lang="en-US"/>
              <a:pPr>
                <a:defRPr/>
              </a:pPr>
              <a:t>‹nr.›</a:t>
            </a:fld>
            <a:endParaRPr lang="en-US"/>
          </a:p>
        </p:txBody>
      </p:sp>
    </p:spTree>
    <p:extLst>
      <p:ext uri="{BB962C8B-B14F-4D97-AF65-F5344CB8AC3E}">
        <p14:creationId xmlns:p14="http://schemas.microsoft.com/office/powerpoint/2010/main" val="311201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AB2D67-9640-4A6C-93AF-D86A1005466F}" type="slidenum">
              <a:rPr lang="en-US"/>
              <a:pPr>
                <a:defRPr/>
              </a:pPr>
              <a:t>‹nr.›</a:t>
            </a:fld>
            <a:endParaRPr lang="en-US"/>
          </a:p>
        </p:txBody>
      </p:sp>
    </p:spTree>
    <p:extLst>
      <p:ext uri="{BB962C8B-B14F-4D97-AF65-F5344CB8AC3E}">
        <p14:creationId xmlns:p14="http://schemas.microsoft.com/office/powerpoint/2010/main" val="556967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75BF1D2-F9AC-4C1B-A9D3-3881CFDFDE2A}" type="slidenum">
              <a:rPr lang="en-US"/>
              <a:pPr>
                <a:defRPr/>
              </a:pPr>
              <a:t>‹nr.›</a:t>
            </a:fld>
            <a:endParaRPr lang="en-US"/>
          </a:p>
        </p:txBody>
      </p:sp>
    </p:spTree>
    <p:extLst>
      <p:ext uri="{BB962C8B-B14F-4D97-AF65-F5344CB8AC3E}">
        <p14:creationId xmlns:p14="http://schemas.microsoft.com/office/powerpoint/2010/main" val="3959839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A104911-22AC-409E-814A-6D999C5CC4FC}" type="slidenum">
              <a:rPr lang="en-US"/>
              <a:pPr>
                <a:defRPr/>
              </a:pPr>
              <a:t>‹nr.›</a:t>
            </a:fld>
            <a:endParaRPr lang="en-US"/>
          </a:p>
        </p:txBody>
      </p:sp>
    </p:spTree>
    <p:extLst>
      <p:ext uri="{BB962C8B-B14F-4D97-AF65-F5344CB8AC3E}">
        <p14:creationId xmlns:p14="http://schemas.microsoft.com/office/powerpoint/2010/main" val="774192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C1BA344-BDD4-411D-854C-E9C5CEA26AAE}" type="slidenum">
              <a:rPr lang="en-US"/>
              <a:pPr>
                <a:defRPr/>
              </a:pPr>
              <a:t>‹nr.›</a:t>
            </a:fld>
            <a:endParaRPr lang="en-US"/>
          </a:p>
        </p:txBody>
      </p:sp>
    </p:spTree>
    <p:extLst>
      <p:ext uri="{BB962C8B-B14F-4D97-AF65-F5344CB8AC3E}">
        <p14:creationId xmlns:p14="http://schemas.microsoft.com/office/powerpoint/2010/main" val="3663285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9BB7E43-AAB0-4495-AB33-7F26FE305B17}" type="slidenum">
              <a:rPr lang="en-US"/>
              <a:pPr>
                <a:defRPr/>
              </a:pPr>
              <a:t>‹nr.›</a:t>
            </a:fld>
            <a:endParaRPr lang="en-US"/>
          </a:p>
        </p:txBody>
      </p:sp>
    </p:spTree>
    <p:extLst>
      <p:ext uri="{BB962C8B-B14F-4D97-AF65-F5344CB8AC3E}">
        <p14:creationId xmlns:p14="http://schemas.microsoft.com/office/powerpoint/2010/main" val="3834550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BD3D23-325F-4E8D-9703-2738769AD082}" type="slidenum">
              <a:rPr lang="en-US"/>
              <a:pPr>
                <a:defRPr/>
              </a:pPr>
              <a:t>‹nr.›</a:t>
            </a:fld>
            <a:endParaRPr lang="en-US"/>
          </a:p>
        </p:txBody>
      </p:sp>
    </p:spTree>
    <p:extLst>
      <p:ext uri="{BB962C8B-B14F-4D97-AF65-F5344CB8AC3E}">
        <p14:creationId xmlns:p14="http://schemas.microsoft.com/office/powerpoint/2010/main" val="3988274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FB7C8B3-0B1C-4B1E-9E61-69548109426F}" type="slidenum">
              <a:rPr lang="en-US"/>
              <a:pPr>
                <a:defRPr/>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31.xml"/><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9.png"/><Relationship Id="rId5" Type="http://schemas.openxmlformats.org/officeDocument/2006/relationships/oleObject" Target="../embeddings/oleObject1.bin"/><Relationship Id="rId4" Type="http://schemas.openxmlformats.org/officeDocument/2006/relationships/image" Target="../media/image7.jpeg"/><Relationship Id="rId9" Type="http://schemas.openxmlformats.org/officeDocument/2006/relationships/image" Target="../media/image41.jpeg"/></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49.jpeg"/><Relationship Id="rId4" Type="http://schemas.openxmlformats.org/officeDocument/2006/relationships/image" Target="../media/image48.jpeg"/></Relationships>
</file>

<file path=ppt/slides/_rels/slide3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55.jpe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4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5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5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5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Immagine 6"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Imagen 2" descr="C:\Documents and Settings\Familia Ardòn\Mis documentos\Mis imágenes\Seleción Final y Pie de fotos Libro CPTH\Aspectos Conceptuales sobre CPT- 0\Paizaje agrícola con cultivos de maíz, Santa Elena, La Paz..JPG"/>
          <p:cNvPicPr>
            <a:picLocks noChangeAspect="1" noChangeArrowheads="1"/>
          </p:cNvPicPr>
          <p:nvPr/>
        </p:nvPicPr>
        <p:blipFill>
          <a:blip r:embed="rId4" cstate="print">
            <a:extLst>
              <a:ext uri="{28A0092B-C50C-407E-A947-70E740481C1C}">
                <a14:useLocalDpi xmlns:a14="http://schemas.microsoft.com/office/drawing/2010/main" val="0"/>
              </a:ext>
            </a:extLst>
          </a:blip>
          <a:srcRect t="8868" r="2499" b="6668"/>
          <a:stretch>
            <a:fillRect/>
          </a:stretch>
        </p:blipFill>
        <p:spPr bwMode="auto">
          <a:xfrm>
            <a:off x="76200" y="304800"/>
            <a:ext cx="8915400" cy="5791200"/>
          </a:xfrm>
          <a:prstGeom prst="rect">
            <a:avLst/>
          </a:prstGeom>
          <a:noFill/>
          <a:ln>
            <a:noFill/>
          </a:ln>
          <a:effectLst>
            <a:outerShdw dist="101600" dir="2700000" rotWithShape="0">
              <a:srgbClr val="808080">
                <a:alpha val="42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CasellaDiTesto 1"/>
          <p:cNvSpPr txBox="1">
            <a:spLocks noChangeArrowheads="1"/>
          </p:cNvSpPr>
          <p:nvPr/>
        </p:nvSpPr>
        <p:spPr bwMode="auto">
          <a:xfrm>
            <a:off x="3886200" y="609600"/>
            <a:ext cx="4953000"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it-IT" sz="4800" b="1">
                <a:solidFill>
                  <a:schemeClr val="tx2"/>
                </a:solidFill>
                <a:latin typeface="Trebuchet MS" pitchFamily="34" charset="0"/>
              </a:rPr>
              <a:t>AGROECOLOGY</a:t>
            </a:r>
          </a:p>
          <a:p>
            <a:pPr algn="r" eaLnBrk="1" hangingPunct="1"/>
            <a:r>
              <a:rPr lang="it-IT" sz="2800" b="1">
                <a:solidFill>
                  <a:schemeClr val="tx2"/>
                </a:solidFill>
                <a:latin typeface="Trebuchet MS" pitchFamily="34" charset="0"/>
              </a:rPr>
              <a:t>Principles and Practices</a:t>
            </a:r>
          </a:p>
          <a:p>
            <a:pPr algn="r" eaLnBrk="1" hangingPunct="1"/>
            <a:endParaRPr lang="it-IT" sz="2800" b="1">
              <a:solidFill>
                <a:schemeClr val="tx2"/>
              </a:solidFill>
              <a:latin typeface="Trebuchet MS" pitchFamily="34" charset="0"/>
            </a:endParaRPr>
          </a:p>
          <a:p>
            <a:pPr algn="r" eaLnBrk="1" hangingPunct="1"/>
            <a:r>
              <a:rPr lang="it-IT" sz="1400" b="1">
                <a:solidFill>
                  <a:schemeClr val="tx2"/>
                </a:solidFill>
                <a:latin typeface="Trebuchet MS" pitchFamily="34" charset="0"/>
              </a:rPr>
              <a:t>(Long version)</a:t>
            </a:r>
            <a:endParaRPr lang="it-IT" sz="1400">
              <a:solidFill>
                <a:schemeClr val="tx2"/>
              </a:solidFill>
              <a:latin typeface="Trebuchet MS" pitchFamily="34" charset="0"/>
            </a:endParaRPr>
          </a:p>
        </p:txBody>
      </p:sp>
      <p:sp>
        <p:nvSpPr>
          <p:cNvPr id="2053" name="CasellaDiTesto 5"/>
          <p:cNvSpPr txBox="1">
            <a:spLocks noChangeArrowheads="1"/>
          </p:cNvSpPr>
          <p:nvPr/>
        </p:nvSpPr>
        <p:spPr bwMode="auto">
          <a:xfrm>
            <a:off x="7239000" y="5562600"/>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sz="1600">
                <a:solidFill>
                  <a:schemeClr val="bg1"/>
                </a:solidFill>
                <a:latin typeface="Trebuchet MS" pitchFamily="34" charset="0"/>
              </a:rPr>
              <a:t>By Miguel Altieri </a:t>
            </a:r>
          </a:p>
        </p:txBody>
      </p:sp>
      <p:sp>
        <p:nvSpPr>
          <p:cNvPr id="2054" name="CasellaDiTesto 7"/>
          <p:cNvSpPr txBox="1">
            <a:spLocks noChangeArrowheads="1"/>
          </p:cNvSpPr>
          <p:nvPr/>
        </p:nvSpPr>
        <p:spPr bwMode="auto">
          <a:xfrm>
            <a:off x="2895600" y="6019800"/>
            <a:ext cx="609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it-IT">
                <a:latin typeface="Calibri" pitchFamily="34" charset="0"/>
              </a:rPr>
              <a:t>With the participation of Angela Hilmi </a:t>
            </a:r>
          </a:p>
          <a:p>
            <a:pPr algn="r" eaLnBrk="1" hangingPunct="1"/>
            <a:r>
              <a:rPr lang="it-IT">
                <a:latin typeface="Calibri" pitchFamily="34" charset="0"/>
              </a:rPr>
              <a:t>Design Francesca Lucci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Immagine 1" descr="fondo8.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6"/>
          <p:cNvSpPr txBox="1">
            <a:spLocks noChangeArrowheads="1"/>
          </p:cNvSpPr>
          <p:nvPr/>
        </p:nvSpPr>
        <p:spPr bwMode="auto">
          <a:xfrm>
            <a:off x="0" y="304800"/>
            <a:ext cx="91440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fr-FR" sz="3200" b="1">
                <a:solidFill>
                  <a:schemeClr val="tx2"/>
                </a:solidFill>
                <a:latin typeface="Trebuchet MS" pitchFamily="34" charset="0"/>
              </a:rPr>
              <a:t>DFS: restoring ecological services in farms</a:t>
            </a:r>
          </a:p>
        </p:txBody>
      </p:sp>
      <p:sp>
        <p:nvSpPr>
          <p:cNvPr id="11268" name="Line 9"/>
          <p:cNvSpPr>
            <a:spLocks noChangeShapeType="1"/>
          </p:cNvSpPr>
          <p:nvPr/>
        </p:nvSpPr>
        <p:spPr bwMode="auto">
          <a:xfrm>
            <a:off x="0" y="1219200"/>
            <a:ext cx="878522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nb-NO"/>
          </a:p>
        </p:txBody>
      </p:sp>
      <p:pic>
        <p:nvPicPr>
          <p:cNvPr id="11269" name="Picture 10" descr="Color Scal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850" y="2038350"/>
            <a:ext cx="8496300" cy="4000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270" name="Text Box 11"/>
          <p:cNvSpPr txBox="1">
            <a:spLocks noChangeArrowheads="1"/>
          </p:cNvSpPr>
          <p:nvPr/>
        </p:nvSpPr>
        <p:spPr bwMode="auto">
          <a:xfrm>
            <a:off x="309563" y="1119188"/>
            <a:ext cx="7493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2000" b="1">
                <a:latin typeface="Franklin Gothic Medium" pitchFamily="34" charset="0"/>
              </a:rPr>
              <a:t>PLOT</a:t>
            </a:r>
          </a:p>
        </p:txBody>
      </p:sp>
      <p:sp>
        <p:nvSpPr>
          <p:cNvPr id="11271" name="Text Box 12"/>
          <p:cNvSpPr txBox="1">
            <a:spLocks noChangeArrowheads="1"/>
          </p:cNvSpPr>
          <p:nvPr/>
        </p:nvSpPr>
        <p:spPr bwMode="auto">
          <a:xfrm>
            <a:off x="4140200" y="1119188"/>
            <a:ext cx="8112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2000" b="1">
                <a:latin typeface="Franklin Gothic Medium" pitchFamily="34" charset="0"/>
              </a:rPr>
              <a:t>FIELD</a:t>
            </a:r>
          </a:p>
        </p:txBody>
      </p:sp>
      <p:sp>
        <p:nvSpPr>
          <p:cNvPr id="11272" name="Text Box 13"/>
          <p:cNvSpPr txBox="1">
            <a:spLocks noChangeArrowheads="1"/>
          </p:cNvSpPr>
          <p:nvPr/>
        </p:nvSpPr>
        <p:spPr bwMode="auto">
          <a:xfrm>
            <a:off x="7226300" y="1165225"/>
            <a:ext cx="15319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2000" b="1">
                <a:latin typeface="Franklin Gothic Medium" pitchFamily="34" charset="0"/>
              </a:rPr>
              <a:t>LANDSCAPE</a:t>
            </a:r>
          </a:p>
        </p:txBody>
      </p:sp>
      <p:grpSp>
        <p:nvGrpSpPr>
          <p:cNvPr id="9" name="Group 14"/>
          <p:cNvGrpSpPr>
            <a:grpSpLocks/>
          </p:cNvGrpSpPr>
          <p:nvPr/>
        </p:nvGrpSpPr>
        <p:grpSpPr bwMode="auto">
          <a:xfrm>
            <a:off x="971550" y="3878263"/>
            <a:ext cx="6480175" cy="1728787"/>
            <a:chOff x="612" y="1570"/>
            <a:chExt cx="4082" cy="1089"/>
          </a:xfrm>
        </p:grpSpPr>
        <p:sp>
          <p:nvSpPr>
            <p:cNvPr id="11326" name="Line 15"/>
            <p:cNvSpPr>
              <a:spLocks noChangeShapeType="1"/>
            </p:cNvSpPr>
            <p:nvPr/>
          </p:nvSpPr>
          <p:spPr bwMode="auto">
            <a:xfrm>
              <a:off x="612" y="1570"/>
              <a:ext cx="408" cy="1089"/>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27" name="Line 16"/>
            <p:cNvSpPr>
              <a:spLocks noChangeShapeType="1"/>
            </p:cNvSpPr>
            <p:nvPr/>
          </p:nvSpPr>
          <p:spPr bwMode="auto">
            <a:xfrm>
              <a:off x="612" y="1570"/>
              <a:ext cx="1361" cy="1089"/>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28" name="Line 17"/>
            <p:cNvSpPr>
              <a:spLocks noChangeShapeType="1"/>
            </p:cNvSpPr>
            <p:nvPr/>
          </p:nvSpPr>
          <p:spPr bwMode="auto">
            <a:xfrm>
              <a:off x="612" y="1570"/>
              <a:ext cx="2268" cy="1089"/>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29" name="Line 18"/>
            <p:cNvSpPr>
              <a:spLocks noChangeShapeType="1"/>
            </p:cNvSpPr>
            <p:nvPr/>
          </p:nvSpPr>
          <p:spPr bwMode="auto">
            <a:xfrm>
              <a:off x="657" y="1570"/>
              <a:ext cx="3130" cy="1089"/>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30" name="Line 19"/>
            <p:cNvSpPr>
              <a:spLocks noChangeShapeType="1"/>
            </p:cNvSpPr>
            <p:nvPr/>
          </p:nvSpPr>
          <p:spPr bwMode="auto">
            <a:xfrm>
              <a:off x="657" y="1570"/>
              <a:ext cx="4037" cy="1077"/>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grpSp>
      <p:grpSp>
        <p:nvGrpSpPr>
          <p:cNvPr id="15" name="Group 20"/>
          <p:cNvGrpSpPr>
            <a:grpSpLocks/>
          </p:cNvGrpSpPr>
          <p:nvPr/>
        </p:nvGrpSpPr>
        <p:grpSpPr bwMode="auto">
          <a:xfrm>
            <a:off x="2411413" y="3878263"/>
            <a:ext cx="5040312" cy="1728787"/>
            <a:chOff x="1519" y="1570"/>
            <a:chExt cx="3175" cy="1089"/>
          </a:xfrm>
        </p:grpSpPr>
        <p:sp>
          <p:nvSpPr>
            <p:cNvPr id="11323" name="Line 21"/>
            <p:cNvSpPr>
              <a:spLocks noChangeShapeType="1"/>
            </p:cNvSpPr>
            <p:nvPr/>
          </p:nvSpPr>
          <p:spPr bwMode="auto">
            <a:xfrm>
              <a:off x="1519" y="1570"/>
              <a:ext cx="1361" cy="1089"/>
            </a:xfrm>
            <a:prstGeom prst="line">
              <a:avLst/>
            </a:prstGeom>
            <a:noFill/>
            <a:ln w="28575">
              <a:solidFill>
                <a:srgbClr val="FFFF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24" name="Line 22"/>
            <p:cNvSpPr>
              <a:spLocks noChangeShapeType="1"/>
            </p:cNvSpPr>
            <p:nvPr/>
          </p:nvSpPr>
          <p:spPr bwMode="auto">
            <a:xfrm>
              <a:off x="1519" y="1570"/>
              <a:ext cx="2268" cy="1089"/>
            </a:xfrm>
            <a:prstGeom prst="line">
              <a:avLst/>
            </a:prstGeom>
            <a:noFill/>
            <a:ln w="28575">
              <a:solidFill>
                <a:srgbClr val="FFFF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25" name="Line 23"/>
            <p:cNvSpPr>
              <a:spLocks noChangeShapeType="1"/>
            </p:cNvSpPr>
            <p:nvPr/>
          </p:nvSpPr>
          <p:spPr bwMode="auto">
            <a:xfrm>
              <a:off x="1519" y="1570"/>
              <a:ext cx="3175" cy="1089"/>
            </a:xfrm>
            <a:prstGeom prst="line">
              <a:avLst/>
            </a:prstGeom>
            <a:noFill/>
            <a:ln w="28575">
              <a:solidFill>
                <a:srgbClr val="FFFF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grpSp>
      <p:grpSp>
        <p:nvGrpSpPr>
          <p:cNvPr id="19" name="Group 24"/>
          <p:cNvGrpSpPr>
            <a:grpSpLocks/>
          </p:cNvGrpSpPr>
          <p:nvPr/>
        </p:nvGrpSpPr>
        <p:grpSpPr bwMode="auto">
          <a:xfrm>
            <a:off x="1692275" y="3878263"/>
            <a:ext cx="5759450" cy="1728787"/>
            <a:chOff x="1066" y="1570"/>
            <a:chExt cx="3628" cy="1089"/>
          </a:xfrm>
        </p:grpSpPr>
        <p:grpSp>
          <p:nvGrpSpPr>
            <p:cNvPr id="11318" name="Group 25"/>
            <p:cNvGrpSpPr>
              <a:grpSpLocks/>
            </p:cNvGrpSpPr>
            <p:nvPr/>
          </p:nvGrpSpPr>
          <p:grpSpPr bwMode="auto">
            <a:xfrm>
              <a:off x="1066" y="1570"/>
              <a:ext cx="2721" cy="1089"/>
              <a:chOff x="1066" y="1570"/>
              <a:chExt cx="2721" cy="1089"/>
            </a:xfrm>
          </p:grpSpPr>
          <p:sp>
            <p:nvSpPr>
              <p:cNvPr id="11320" name="Line 26"/>
              <p:cNvSpPr>
                <a:spLocks noChangeShapeType="1"/>
              </p:cNvSpPr>
              <p:nvPr/>
            </p:nvSpPr>
            <p:spPr bwMode="auto">
              <a:xfrm flipH="1">
                <a:off x="1066" y="1570"/>
                <a:ext cx="1360" cy="1089"/>
              </a:xfrm>
              <a:prstGeom prst="line">
                <a:avLst/>
              </a:prstGeom>
              <a:noFill/>
              <a:ln w="28575">
                <a:solidFill>
                  <a:srgbClr val="00FF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21" name="Line 27"/>
              <p:cNvSpPr>
                <a:spLocks noChangeShapeType="1"/>
              </p:cNvSpPr>
              <p:nvPr/>
            </p:nvSpPr>
            <p:spPr bwMode="auto">
              <a:xfrm>
                <a:off x="2426" y="1570"/>
                <a:ext cx="454" cy="1089"/>
              </a:xfrm>
              <a:prstGeom prst="line">
                <a:avLst/>
              </a:prstGeom>
              <a:noFill/>
              <a:ln w="28575">
                <a:solidFill>
                  <a:srgbClr val="00FF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22" name="Line 28"/>
              <p:cNvSpPr>
                <a:spLocks noChangeShapeType="1"/>
              </p:cNvSpPr>
              <p:nvPr/>
            </p:nvSpPr>
            <p:spPr bwMode="auto">
              <a:xfrm>
                <a:off x="2426" y="1570"/>
                <a:ext cx="1361" cy="1089"/>
              </a:xfrm>
              <a:prstGeom prst="line">
                <a:avLst/>
              </a:prstGeom>
              <a:noFill/>
              <a:ln w="28575">
                <a:solidFill>
                  <a:srgbClr val="00FF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grpSp>
        <p:sp>
          <p:nvSpPr>
            <p:cNvPr id="11319" name="Line 29"/>
            <p:cNvSpPr>
              <a:spLocks noChangeShapeType="1"/>
            </p:cNvSpPr>
            <p:nvPr/>
          </p:nvSpPr>
          <p:spPr bwMode="auto">
            <a:xfrm>
              <a:off x="2426" y="1570"/>
              <a:ext cx="2268" cy="1089"/>
            </a:xfrm>
            <a:prstGeom prst="line">
              <a:avLst/>
            </a:prstGeom>
            <a:noFill/>
            <a:ln w="28575">
              <a:solidFill>
                <a:srgbClr val="00FF00"/>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grpSp>
      <p:grpSp>
        <p:nvGrpSpPr>
          <p:cNvPr id="25" name="Group 30"/>
          <p:cNvGrpSpPr>
            <a:grpSpLocks/>
          </p:cNvGrpSpPr>
          <p:nvPr/>
        </p:nvGrpSpPr>
        <p:grpSpPr bwMode="auto">
          <a:xfrm>
            <a:off x="3132138" y="3878263"/>
            <a:ext cx="4319587" cy="1728787"/>
            <a:chOff x="1973" y="1888"/>
            <a:chExt cx="2721" cy="1089"/>
          </a:xfrm>
        </p:grpSpPr>
        <p:sp>
          <p:nvSpPr>
            <p:cNvPr id="11314" name="Line 31"/>
            <p:cNvSpPr>
              <a:spLocks noChangeShapeType="1"/>
            </p:cNvSpPr>
            <p:nvPr/>
          </p:nvSpPr>
          <p:spPr bwMode="auto">
            <a:xfrm flipH="1">
              <a:off x="1973" y="1888"/>
              <a:ext cx="1361" cy="1089"/>
            </a:xfrm>
            <a:prstGeom prst="line">
              <a:avLst/>
            </a:prstGeom>
            <a:noFill/>
            <a:ln w="28575">
              <a:solidFill>
                <a:srgbClr val="33CCCC"/>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15" name="Line 32"/>
            <p:cNvSpPr>
              <a:spLocks noChangeShapeType="1"/>
            </p:cNvSpPr>
            <p:nvPr/>
          </p:nvSpPr>
          <p:spPr bwMode="auto">
            <a:xfrm flipH="1">
              <a:off x="2880" y="1888"/>
              <a:ext cx="454" cy="1089"/>
            </a:xfrm>
            <a:prstGeom prst="line">
              <a:avLst/>
            </a:prstGeom>
            <a:noFill/>
            <a:ln w="28575">
              <a:solidFill>
                <a:srgbClr val="33CCCC"/>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16" name="Line 33"/>
            <p:cNvSpPr>
              <a:spLocks noChangeShapeType="1"/>
            </p:cNvSpPr>
            <p:nvPr/>
          </p:nvSpPr>
          <p:spPr bwMode="auto">
            <a:xfrm>
              <a:off x="3334" y="1888"/>
              <a:ext cx="453" cy="1089"/>
            </a:xfrm>
            <a:prstGeom prst="line">
              <a:avLst/>
            </a:prstGeom>
            <a:noFill/>
            <a:ln w="28575">
              <a:solidFill>
                <a:srgbClr val="33CCCC"/>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17" name="Line 34"/>
            <p:cNvSpPr>
              <a:spLocks noChangeShapeType="1"/>
            </p:cNvSpPr>
            <p:nvPr/>
          </p:nvSpPr>
          <p:spPr bwMode="auto">
            <a:xfrm>
              <a:off x="3334" y="1888"/>
              <a:ext cx="1360" cy="1089"/>
            </a:xfrm>
            <a:prstGeom prst="line">
              <a:avLst/>
            </a:prstGeom>
            <a:noFill/>
            <a:ln w="28575">
              <a:solidFill>
                <a:srgbClr val="33CCCC"/>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grpSp>
      <p:grpSp>
        <p:nvGrpSpPr>
          <p:cNvPr id="30" name="Group 35"/>
          <p:cNvGrpSpPr>
            <a:grpSpLocks/>
          </p:cNvGrpSpPr>
          <p:nvPr/>
        </p:nvGrpSpPr>
        <p:grpSpPr bwMode="auto">
          <a:xfrm>
            <a:off x="3203575" y="3878263"/>
            <a:ext cx="4248150" cy="1728787"/>
            <a:chOff x="2018" y="1570"/>
            <a:chExt cx="2676" cy="1089"/>
          </a:xfrm>
        </p:grpSpPr>
        <p:sp>
          <p:nvSpPr>
            <p:cNvPr id="11310" name="Line 36"/>
            <p:cNvSpPr>
              <a:spLocks noChangeShapeType="1"/>
            </p:cNvSpPr>
            <p:nvPr/>
          </p:nvSpPr>
          <p:spPr bwMode="auto">
            <a:xfrm flipH="1">
              <a:off x="2018" y="1570"/>
              <a:ext cx="2223" cy="1089"/>
            </a:xfrm>
            <a:prstGeom prst="line">
              <a:avLst/>
            </a:prstGeom>
            <a:noFill/>
            <a:ln w="28575">
              <a:solidFill>
                <a:srgbClr val="00CCFF"/>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11" name="Line 37"/>
            <p:cNvSpPr>
              <a:spLocks noChangeShapeType="1"/>
            </p:cNvSpPr>
            <p:nvPr/>
          </p:nvSpPr>
          <p:spPr bwMode="auto">
            <a:xfrm flipH="1">
              <a:off x="2880" y="1570"/>
              <a:ext cx="1361" cy="1089"/>
            </a:xfrm>
            <a:prstGeom prst="line">
              <a:avLst/>
            </a:prstGeom>
            <a:noFill/>
            <a:ln w="28575">
              <a:solidFill>
                <a:srgbClr val="00CCFF"/>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12" name="Line 38"/>
            <p:cNvSpPr>
              <a:spLocks noChangeShapeType="1"/>
            </p:cNvSpPr>
            <p:nvPr/>
          </p:nvSpPr>
          <p:spPr bwMode="auto">
            <a:xfrm flipH="1">
              <a:off x="3787" y="1570"/>
              <a:ext cx="454" cy="1089"/>
            </a:xfrm>
            <a:prstGeom prst="line">
              <a:avLst/>
            </a:prstGeom>
            <a:noFill/>
            <a:ln w="28575">
              <a:solidFill>
                <a:srgbClr val="00CCFF"/>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313" name="Line 39"/>
            <p:cNvSpPr>
              <a:spLocks noChangeShapeType="1"/>
            </p:cNvSpPr>
            <p:nvPr/>
          </p:nvSpPr>
          <p:spPr bwMode="auto">
            <a:xfrm>
              <a:off x="4241" y="1570"/>
              <a:ext cx="453" cy="1089"/>
            </a:xfrm>
            <a:prstGeom prst="line">
              <a:avLst/>
            </a:prstGeom>
            <a:noFill/>
            <a:ln w="28575">
              <a:solidFill>
                <a:srgbClr val="00CCFF"/>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grpSp>
      <p:sp>
        <p:nvSpPr>
          <p:cNvPr id="11278" name="Rectangle 43"/>
          <p:cNvSpPr>
            <a:spLocks noChangeArrowheads="1"/>
          </p:cNvSpPr>
          <p:nvPr/>
        </p:nvSpPr>
        <p:spPr bwMode="auto">
          <a:xfrm>
            <a:off x="4645025" y="3014663"/>
            <a:ext cx="1295400" cy="863600"/>
          </a:xfrm>
          <a:prstGeom prst="rect">
            <a:avLst/>
          </a:prstGeom>
          <a:solidFill>
            <a:srgbClr val="33CCCC"/>
          </a:solidFill>
          <a:ln w="28575">
            <a:solidFill>
              <a:schemeClr val="tx1"/>
            </a:solidFill>
            <a:miter lim="800000"/>
            <a:headEnd/>
            <a:tailEnd/>
          </a:ln>
        </p:spPr>
        <p:txBody>
          <a:bodyPr wrap="none" anchor="ctr"/>
          <a:lstStyle/>
          <a:p>
            <a:pPr algn="ctr" eaLnBrk="0" hangingPunct="0"/>
            <a:r>
              <a:rPr lang="en-US" sz="1600" b="1">
                <a:latin typeface="Franklin Gothic Medium" pitchFamily="34" charset="0"/>
              </a:rPr>
              <a:t>Crop Border/</a:t>
            </a:r>
          </a:p>
          <a:p>
            <a:pPr algn="ctr" eaLnBrk="0" hangingPunct="0"/>
            <a:r>
              <a:rPr lang="en-US" sz="1600" b="1">
                <a:latin typeface="Franklin Gothic Medium" pitchFamily="34" charset="0"/>
              </a:rPr>
              <a:t>Buffer Strips</a:t>
            </a:r>
          </a:p>
        </p:txBody>
      </p:sp>
      <p:sp>
        <p:nvSpPr>
          <p:cNvPr id="11279" name="Rectangle 44"/>
          <p:cNvSpPr>
            <a:spLocks noChangeArrowheads="1"/>
          </p:cNvSpPr>
          <p:nvPr/>
        </p:nvSpPr>
        <p:spPr bwMode="auto">
          <a:xfrm>
            <a:off x="3205163" y="3014663"/>
            <a:ext cx="1295400" cy="863600"/>
          </a:xfrm>
          <a:prstGeom prst="rect">
            <a:avLst/>
          </a:prstGeom>
          <a:solidFill>
            <a:srgbClr val="00FF00"/>
          </a:solidFill>
          <a:ln w="28575">
            <a:solidFill>
              <a:schemeClr val="tx1"/>
            </a:solidFill>
            <a:miter lim="800000"/>
            <a:headEnd/>
            <a:tailEnd/>
          </a:ln>
        </p:spPr>
        <p:txBody>
          <a:bodyPr wrap="none" anchor="ctr"/>
          <a:lstStyle/>
          <a:p>
            <a:pPr algn="ctr" eaLnBrk="0" hangingPunct="0"/>
            <a:r>
              <a:rPr lang="en-US" sz="1500" b="1">
                <a:latin typeface="Franklin Gothic Medium" pitchFamily="34" charset="0"/>
              </a:rPr>
              <a:t>Crop Rotation/</a:t>
            </a:r>
          </a:p>
          <a:p>
            <a:pPr algn="ctr" eaLnBrk="0" hangingPunct="0"/>
            <a:r>
              <a:rPr lang="en-US" sz="1500" b="1">
                <a:latin typeface="Franklin Gothic Medium" pitchFamily="34" charset="0"/>
              </a:rPr>
              <a:t>Cover Crop</a:t>
            </a:r>
          </a:p>
        </p:txBody>
      </p:sp>
      <p:sp>
        <p:nvSpPr>
          <p:cNvPr id="11280" name="Rectangle 45"/>
          <p:cNvSpPr>
            <a:spLocks noChangeArrowheads="1"/>
          </p:cNvSpPr>
          <p:nvPr/>
        </p:nvSpPr>
        <p:spPr bwMode="auto">
          <a:xfrm>
            <a:off x="6084888" y="3014663"/>
            <a:ext cx="1295400" cy="863600"/>
          </a:xfrm>
          <a:prstGeom prst="rect">
            <a:avLst/>
          </a:prstGeom>
          <a:solidFill>
            <a:srgbClr val="00CCFF"/>
          </a:solidFill>
          <a:ln w="28575">
            <a:solidFill>
              <a:schemeClr val="tx1"/>
            </a:solidFill>
            <a:miter lim="800000"/>
            <a:headEnd/>
            <a:tailEnd/>
          </a:ln>
        </p:spPr>
        <p:txBody>
          <a:bodyPr wrap="none" anchor="ctr"/>
          <a:lstStyle/>
          <a:p>
            <a:pPr algn="ctr" eaLnBrk="0" hangingPunct="0"/>
            <a:r>
              <a:rPr lang="en-US" sz="1600" b="1">
                <a:latin typeface="Garamond" pitchFamily="18" charset="0"/>
              </a:rPr>
              <a:t>Riparian</a:t>
            </a:r>
          </a:p>
          <a:p>
            <a:pPr algn="ctr" eaLnBrk="0" hangingPunct="0"/>
            <a:r>
              <a:rPr lang="en-US" sz="1600" b="1">
                <a:latin typeface="Garamond" pitchFamily="18" charset="0"/>
              </a:rPr>
              <a:t>Corridors</a:t>
            </a:r>
          </a:p>
        </p:txBody>
      </p:sp>
      <p:sp>
        <p:nvSpPr>
          <p:cNvPr id="11281" name="Rectangle 46"/>
          <p:cNvSpPr>
            <a:spLocks noChangeArrowheads="1"/>
          </p:cNvSpPr>
          <p:nvPr/>
        </p:nvSpPr>
        <p:spPr bwMode="auto">
          <a:xfrm>
            <a:off x="7524750" y="3014663"/>
            <a:ext cx="1295400" cy="863600"/>
          </a:xfrm>
          <a:prstGeom prst="rect">
            <a:avLst/>
          </a:prstGeom>
          <a:solidFill>
            <a:srgbClr val="333399"/>
          </a:solidFill>
          <a:ln w="28575">
            <a:solidFill>
              <a:schemeClr val="tx1"/>
            </a:solidFill>
            <a:miter lim="800000"/>
            <a:headEnd/>
            <a:tailEnd/>
          </a:ln>
        </p:spPr>
        <p:txBody>
          <a:bodyPr wrap="none" anchor="ctr"/>
          <a:lstStyle/>
          <a:p>
            <a:pPr algn="ctr" eaLnBrk="0" hangingPunct="0"/>
            <a:r>
              <a:rPr lang="en-US" sz="1600" b="1">
                <a:solidFill>
                  <a:schemeClr val="bg1"/>
                </a:solidFill>
                <a:latin typeface="Franklin Gothic Medium" pitchFamily="34" charset="0"/>
              </a:rPr>
              <a:t>Nature</a:t>
            </a:r>
          </a:p>
          <a:p>
            <a:pPr algn="ctr" eaLnBrk="0" hangingPunct="0"/>
            <a:r>
              <a:rPr lang="en-US" sz="1600" b="1">
                <a:solidFill>
                  <a:schemeClr val="bg1"/>
                </a:solidFill>
                <a:latin typeface="Franklin Gothic Medium" pitchFamily="34" charset="0"/>
              </a:rPr>
              <a:t>Reserves</a:t>
            </a:r>
          </a:p>
        </p:txBody>
      </p:sp>
      <p:sp>
        <p:nvSpPr>
          <p:cNvPr id="11282" name="Rectangle 47"/>
          <p:cNvSpPr>
            <a:spLocks noChangeArrowheads="1"/>
          </p:cNvSpPr>
          <p:nvPr/>
        </p:nvSpPr>
        <p:spPr bwMode="auto">
          <a:xfrm>
            <a:off x="1044575" y="5607050"/>
            <a:ext cx="1295400" cy="503238"/>
          </a:xfrm>
          <a:prstGeom prst="rect">
            <a:avLst/>
          </a:prstGeom>
          <a:solidFill>
            <a:srgbClr val="FFCC00"/>
          </a:solidFill>
          <a:ln w="38100">
            <a:solidFill>
              <a:schemeClr val="tx1"/>
            </a:solidFill>
            <a:miter lim="800000"/>
            <a:headEnd/>
            <a:tailEnd/>
          </a:ln>
        </p:spPr>
        <p:txBody>
          <a:bodyPr wrap="none" anchor="ctr"/>
          <a:lstStyle/>
          <a:p>
            <a:pPr algn="ctr" eaLnBrk="0" hangingPunct="0"/>
            <a:r>
              <a:rPr lang="en-US" b="1">
                <a:latin typeface="Franklin Gothic Medium" pitchFamily="34" charset="0"/>
              </a:rPr>
              <a:t>NUTRIENTS</a:t>
            </a:r>
          </a:p>
        </p:txBody>
      </p:sp>
      <p:sp>
        <p:nvSpPr>
          <p:cNvPr id="11283" name="Rectangle 48"/>
          <p:cNvSpPr>
            <a:spLocks noChangeArrowheads="1"/>
          </p:cNvSpPr>
          <p:nvPr/>
        </p:nvSpPr>
        <p:spPr bwMode="auto">
          <a:xfrm>
            <a:off x="2484438" y="5607050"/>
            <a:ext cx="1295400" cy="503238"/>
          </a:xfrm>
          <a:prstGeom prst="rect">
            <a:avLst/>
          </a:prstGeom>
          <a:solidFill>
            <a:srgbClr val="0000FF"/>
          </a:solidFill>
          <a:ln w="38100">
            <a:solidFill>
              <a:schemeClr val="tx1"/>
            </a:solidFill>
            <a:miter lim="800000"/>
            <a:headEnd/>
            <a:tailEnd/>
          </a:ln>
        </p:spPr>
        <p:txBody>
          <a:bodyPr wrap="none" anchor="ctr"/>
          <a:lstStyle/>
          <a:p>
            <a:pPr algn="ctr" eaLnBrk="0" hangingPunct="0"/>
            <a:r>
              <a:rPr lang="en-US" b="1">
                <a:solidFill>
                  <a:srgbClr val="CCECFF"/>
                </a:solidFill>
                <a:latin typeface="Franklin Gothic Medium" pitchFamily="34" charset="0"/>
              </a:rPr>
              <a:t>WATER</a:t>
            </a:r>
          </a:p>
        </p:txBody>
      </p:sp>
      <p:sp>
        <p:nvSpPr>
          <p:cNvPr id="11284" name="Rectangle 49"/>
          <p:cNvSpPr>
            <a:spLocks noChangeArrowheads="1"/>
          </p:cNvSpPr>
          <p:nvPr/>
        </p:nvSpPr>
        <p:spPr bwMode="auto">
          <a:xfrm>
            <a:off x="3924300" y="5607050"/>
            <a:ext cx="1295400" cy="503238"/>
          </a:xfrm>
          <a:prstGeom prst="rect">
            <a:avLst/>
          </a:prstGeom>
          <a:solidFill>
            <a:srgbClr val="800000"/>
          </a:solidFill>
          <a:ln w="38100">
            <a:solidFill>
              <a:schemeClr val="tx1"/>
            </a:solidFill>
            <a:miter lim="800000"/>
            <a:headEnd/>
            <a:tailEnd/>
          </a:ln>
        </p:spPr>
        <p:txBody>
          <a:bodyPr wrap="none" anchor="ctr"/>
          <a:lstStyle/>
          <a:p>
            <a:pPr algn="ctr" eaLnBrk="0" hangingPunct="0"/>
            <a:r>
              <a:rPr lang="en-US" b="1">
                <a:solidFill>
                  <a:srgbClr val="FFFFCC"/>
                </a:solidFill>
                <a:latin typeface="Franklin Gothic Medium" pitchFamily="34" charset="0"/>
              </a:rPr>
              <a:t>SOILS</a:t>
            </a:r>
          </a:p>
        </p:txBody>
      </p:sp>
      <p:sp>
        <p:nvSpPr>
          <p:cNvPr id="11285" name="Rectangle 50"/>
          <p:cNvSpPr>
            <a:spLocks noChangeArrowheads="1"/>
          </p:cNvSpPr>
          <p:nvPr/>
        </p:nvSpPr>
        <p:spPr bwMode="auto">
          <a:xfrm>
            <a:off x="5364163" y="5607050"/>
            <a:ext cx="1295400" cy="503238"/>
          </a:xfrm>
          <a:prstGeom prst="rect">
            <a:avLst/>
          </a:prstGeom>
          <a:solidFill>
            <a:srgbClr val="808000"/>
          </a:solidFill>
          <a:ln w="38100">
            <a:solidFill>
              <a:schemeClr val="tx1"/>
            </a:solidFill>
            <a:miter lim="800000"/>
            <a:headEnd/>
            <a:tailEnd/>
          </a:ln>
        </p:spPr>
        <p:txBody>
          <a:bodyPr wrap="none" anchor="ctr"/>
          <a:lstStyle/>
          <a:p>
            <a:pPr algn="ctr" eaLnBrk="0" hangingPunct="0"/>
            <a:r>
              <a:rPr lang="en-US" sz="1600" b="1">
                <a:solidFill>
                  <a:srgbClr val="CCFF99"/>
                </a:solidFill>
                <a:latin typeface="Franklin Gothic Medium" pitchFamily="34" charset="0"/>
              </a:rPr>
              <a:t>PEST</a:t>
            </a:r>
          </a:p>
          <a:p>
            <a:pPr algn="ctr" eaLnBrk="0" hangingPunct="0"/>
            <a:r>
              <a:rPr lang="en-US" sz="1600" b="1">
                <a:solidFill>
                  <a:srgbClr val="CCFF99"/>
                </a:solidFill>
                <a:latin typeface="Franklin Gothic Medium" pitchFamily="34" charset="0"/>
              </a:rPr>
              <a:t>CONTROL</a:t>
            </a:r>
          </a:p>
        </p:txBody>
      </p:sp>
      <p:sp>
        <p:nvSpPr>
          <p:cNvPr id="11286" name="Rectangle 51"/>
          <p:cNvSpPr>
            <a:spLocks noChangeArrowheads="1"/>
          </p:cNvSpPr>
          <p:nvPr/>
        </p:nvSpPr>
        <p:spPr bwMode="auto">
          <a:xfrm>
            <a:off x="6804025" y="5607050"/>
            <a:ext cx="1295400" cy="503238"/>
          </a:xfrm>
          <a:prstGeom prst="rect">
            <a:avLst/>
          </a:prstGeom>
          <a:solidFill>
            <a:srgbClr val="CC99FF"/>
          </a:solidFill>
          <a:ln w="38100">
            <a:solidFill>
              <a:schemeClr val="tx1"/>
            </a:solidFill>
            <a:miter lim="800000"/>
            <a:headEnd/>
            <a:tailEnd/>
          </a:ln>
        </p:spPr>
        <p:txBody>
          <a:bodyPr wrap="none" anchor="ctr"/>
          <a:lstStyle/>
          <a:p>
            <a:pPr algn="ctr" eaLnBrk="0" hangingPunct="0"/>
            <a:r>
              <a:rPr lang="en-US" sz="1600" b="1">
                <a:latin typeface="Franklin Gothic Medium" pitchFamily="34" charset="0"/>
              </a:rPr>
              <a:t>POLLINATION</a:t>
            </a:r>
          </a:p>
        </p:txBody>
      </p:sp>
      <p:sp>
        <p:nvSpPr>
          <p:cNvPr id="11287" name="Rectangle 52"/>
          <p:cNvSpPr>
            <a:spLocks noChangeArrowheads="1"/>
          </p:cNvSpPr>
          <p:nvPr/>
        </p:nvSpPr>
        <p:spPr bwMode="auto">
          <a:xfrm>
            <a:off x="323850" y="3014663"/>
            <a:ext cx="1295400" cy="863600"/>
          </a:xfrm>
          <a:prstGeom prst="rect">
            <a:avLst/>
          </a:prstGeom>
          <a:solidFill>
            <a:srgbClr val="FF0000"/>
          </a:solidFill>
          <a:ln w="28575">
            <a:solidFill>
              <a:schemeClr val="tx1"/>
            </a:solidFill>
            <a:miter lim="800000"/>
            <a:headEnd/>
            <a:tailEnd/>
          </a:ln>
        </p:spPr>
        <p:txBody>
          <a:bodyPr wrap="none" anchor="ctr"/>
          <a:lstStyle/>
          <a:p>
            <a:pPr algn="ctr" eaLnBrk="0" hangingPunct="0"/>
            <a:r>
              <a:rPr lang="en-US" sz="1600" b="1">
                <a:solidFill>
                  <a:schemeClr val="bg1"/>
                </a:solidFill>
                <a:latin typeface="Franklin Gothic Medium" pitchFamily="34" charset="0"/>
              </a:rPr>
              <a:t>Polyculture;</a:t>
            </a:r>
          </a:p>
          <a:p>
            <a:pPr algn="ctr" eaLnBrk="0" hangingPunct="0"/>
            <a:r>
              <a:rPr lang="en-US" sz="1600" b="1">
                <a:solidFill>
                  <a:schemeClr val="bg1"/>
                </a:solidFill>
                <a:latin typeface="Franklin Gothic Medium" pitchFamily="34" charset="0"/>
              </a:rPr>
              <a:t>Plants and</a:t>
            </a:r>
          </a:p>
          <a:p>
            <a:pPr algn="ctr" eaLnBrk="0" hangingPunct="0"/>
            <a:r>
              <a:rPr lang="en-US" sz="1600" b="1">
                <a:solidFill>
                  <a:schemeClr val="bg1"/>
                </a:solidFill>
                <a:latin typeface="Franklin Gothic Medium" pitchFamily="34" charset="0"/>
              </a:rPr>
              <a:t>Animals</a:t>
            </a:r>
          </a:p>
        </p:txBody>
      </p:sp>
      <p:sp>
        <p:nvSpPr>
          <p:cNvPr id="11288" name="Rectangle 53"/>
          <p:cNvSpPr>
            <a:spLocks noChangeArrowheads="1"/>
          </p:cNvSpPr>
          <p:nvPr/>
        </p:nvSpPr>
        <p:spPr bwMode="auto">
          <a:xfrm>
            <a:off x="1763713" y="3014663"/>
            <a:ext cx="1295400" cy="863600"/>
          </a:xfrm>
          <a:prstGeom prst="rect">
            <a:avLst/>
          </a:prstGeom>
          <a:solidFill>
            <a:srgbClr val="FFFF00"/>
          </a:solidFill>
          <a:ln w="28575">
            <a:solidFill>
              <a:schemeClr val="tx1"/>
            </a:solidFill>
            <a:miter lim="800000"/>
            <a:headEnd/>
            <a:tailEnd/>
          </a:ln>
        </p:spPr>
        <p:txBody>
          <a:bodyPr wrap="none" anchor="ctr"/>
          <a:lstStyle/>
          <a:p>
            <a:pPr algn="ctr" eaLnBrk="0" hangingPunct="0"/>
            <a:r>
              <a:rPr lang="en-US" sz="1600" b="1">
                <a:latin typeface="Franklin Gothic Medium" pitchFamily="34" charset="0"/>
              </a:rPr>
              <a:t>Insectary</a:t>
            </a:r>
          </a:p>
          <a:p>
            <a:pPr algn="ctr" eaLnBrk="0" hangingPunct="0"/>
            <a:r>
              <a:rPr lang="en-US" sz="1600" b="1">
                <a:latin typeface="Franklin Gothic Medium" pitchFamily="34" charset="0"/>
              </a:rPr>
              <a:t>Strips</a:t>
            </a:r>
          </a:p>
        </p:txBody>
      </p:sp>
      <p:grpSp>
        <p:nvGrpSpPr>
          <p:cNvPr id="11289" name="Group 54"/>
          <p:cNvGrpSpPr>
            <a:grpSpLocks/>
          </p:cNvGrpSpPr>
          <p:nvPr/>
        </p:nvGrpSpPr>
        <p:grpSpPr bwMode="auto">
          <a:xfrm>
            <a:off x="323850" y="1717675"/>
            <a:ext cx="2808288" cy="215900"/>
            <a:chOff x="204" y="527"/>
            <a:chExt cx="1769" cy="136"/>
          </a:xfrm>
        </p:grpSpPr>
        <p:sp>
          <p:nvSpPr>
            <p:cNvPr id="11307" name="Line 55"/>
            <p:cNvSpPr>
              <a:spLocks noChangeShapeType="1"/>
            </p:cNvSpPr>
            <p:nvPr/>
          </p:nvSpPr>
          <p:spPr bwMode="auto">
            <a:xfrm flipV="1">
              <a:off x="204" y="527"/>
              <a:ext cx="0" cy="136"/>
            </a:xfrm>
            <a:prstGeom prst="line">
              <a:avLst/>
            </a:prstGeom>
            <a:noFill/>
            <a:ln w="28575">
              <a:solidFill>
                <a:srgbClr val="FF9900"/>
              </a:solidFill>
              <a:round/>
              <a:headEnd/>
              <a:tailEnd/>
            </a:ln>
            <a:extLst>
              <a:ext uri="{909E8E84-426E-40DD-AFC4-6F175D3DCCD1}">
                <a14:hiddenFill xmlns:a14="http://schemas.microsoft.com/office/drawing/2010/main">
                  <a:noFill/>
                </a14:hiddenFill>
              </a:ext>
            </a:extLst>
          </p:spPr>
          <p:txBody>
            <a:bodyPr/>
            <a:lstStyle/>
            <a:p>
              <a:endParaRPr lang="nb-NO"/>
            </a:p>
          </p:txBody>
        </p:sp>
        <p:sp>
          <p:nvSpPr>
            <p:cNvPr id="11308" name="Line 56"/>
            <p:cNvSpPr>
              <a:spLocks noChangeShapeType="1"/>
            </p:cNvSpPr>
            <p:nvPr/>
          </p:nvSpPr>
          <p:spPr bwMode="auto">
            <a:xfrm>
              <a:off x="204" y="527"/>
              <a:ext cx="1769" cy="0"/>
            </a:xfrm>
            <a:prstGeom prst="line">
              <a:avLst/>
            </a:prstGeom>
            <a:noFill/>
            <a:ln w="28575">
              <a:solidFill>
                <a:srgbClr val="FF9900"/>
              </a:solidFill>
              <a:round/>
              <a:headEnd/>
              <a:tailEnd/>
            </a:ln>
            <a:extLst>
              <a:ext uri="{909E8E84-426E-40DD-AFC4-6F175D3DCCD1}">
                <a14:hiddenFill xmlns:a14="http://schemas.microsoft.com/office/drawing/2010/main">
                  <a:noFill/>
                </a14:hiddenFill>
              </a:ext>
            </a:extLst>
          </p:spPr>
          <p:txBody>
            <a:bodyPr/>
            <a:lstStyle/>
            <a:p>
              <a:endParaRPr lang="nb-NO"/>
            </a:p>
          </p:txBody>
        </p:sp>
        <p:sp>
          <p:nvSpPr>
            <p:cNvPr id="11309" name="Line 57"/>
            <p:cNvSpPr>
              <a:spLocks noChangeShapeType="1"/>
            </p:cNvSpPr>
            <p:nvPr/>
          </p:nvSpPr>
          <p:spPr bwMode="auto">
            <a:xfrm>
              <a:off x="1973" y="527"/>
              <a:ext cx="0" cy="136"/>
            </a:xfrm>
            <a:prstGeom prst="line">
              <a:avLst/>
            </a:prstGeom>
            <a:noFill/>
            <a:ln w="28575">
              <a:solidFill>
                <a:srgbClr val="FF9900"/>
              </a:solidFill>
              <a:round/>
              <a:headEnd/>
              <a:tailEnd/>
            </a:ln>
            <a:extLst>
              <a:ext uri="{909E8E84-426E-40DD-AFC4-6F175D3DCCD1}">
                <a14:hiddenFill xmlns:a14="http://schemas.microsoft.com/office/drawing/2010/main">
                  <a:noFill/>
                </a14:hiddenFill>
              </a:ext>
            </a:extLst>
          </p:spPr>
          <p:txBody>
            <a:bodyPr/>
            <a:lstStyle/>
            <a:p>
              <a:endParaRPr lang="nb-NO"/>
            </a:p>
          </p:txBody>
        </p:sp>
      </p:grpSp>
      <p:sp>
        <p:nvSpPr>
          <p:cNvPr id="11290" name="Line 58"/>
          <p:cNvSpPr>
            <a:spLocks noChangeShapeType="1"/>
          </p:cNvSpPr>
          <p:nvPr/>
        </p:nvSpPr>
        <p:spPr bwMode="auto">
          <a:xfrm>
            <a:off x="684213" y="1501775"/>
            <a:ext cx="0" cy="215900"/>
          </a:xfrm>
          <a:prstGeom prst="line">
            <a:avLst/>
          </a:prstGeom>
          <a:noFill/>
          <a:ln w="28575">
            <a:solidFill>
              <a:srgbClr val="FF9900"/>
            </a:solidFill>
            <a:round/>
            <a:headEnd/>
            <a:tailEnd/>
          </a:ln>
          <a:extLst>
            <a:ext uri="{909E8E84-426E-40DD-AFC4-6F175D3DCCD1}">
              <a14:hiddenFill xmlns:a14="http://schemas.microsoft.com/office/drawing/2010/main">
                <a:noFill/>
              </a14:hiddenFill>
            </a:ext>
          </a:extLst>
        </p:spPr>
        <p:txBody>
          <a:bodyPr/>
          <a:lstStyle/>
          <a:p>
            <a:endParaRPr lang="nb-NO"/>
          </a:p>
        </p:txBody>
      </p:sp>
      <p:grpSp>
        <p:nvGrpSpPr>
          <p:cNvPr id="11291" name="Group 59"/>
          <p:cNvGrpSpPr>
            <a:grpSpLocks/>
          </p:cNvGrpSpPr>
          <p:nvPr/>
        </p:nvGrpSpPr>
        <p:grpSpPr bwMode="auto">
          <a:xfrm>
            <a:off x="3203575" y="1501775"/>
            <a:ext cx="2808288" cy="431800"/>
            <a:chOff x="2018" y="391"/>
            <a:chExt cx="1769" cy="272"/>
          </a:xfrm>
        </p:grpSpPr>
        <p:grpSp>
          <p:nvGrpSpPr>
            <p:cNvPr id="11302" name="Group 60"/>
            <p:cNvGrpSpPr>
              <a:grpSpLocks/>
            </p:cNvGrpSpPr>
            <p:nvPr/>
          </p:nvGrpSpPr>
          <p:grpSpPr bwMode="auto">
            <a:xfrm>
              <a:off x="2018" y="527"/>
              <a:ext cx="1769" cy="136"/>
              <a:chOff x="204" y="527"/>
              <a:chExt cx="1769" cy="136"/>
            </a:xfrm>
          </p:grpSpPr>
          <p:sp>
            <p:nvSpPr>
              <p:cNvPr id="11304" name="Line 61"/>
              <p:cNvSpPr>
                <a:spLocks noChangeShapeType="1"/>
              </p:cNvSpPr>
              <p:nvPr/>
            </p:nvSpPr>
            <p:spPr bwMode="auto">
              <a:xfrm flipV="1">
                <a:off x="204" y="527"/>
                <a:ext cx="0" cy="136"/>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txBody>
              <a:bodyPr/>
              <a:lstStyle/>
              <a:p>
                <a:endParaRPr lang="nb-NO"/>
              </a:p>
            </p:txBody>
          </p:sp>
          <p:sp>
            <p:nvSpPr>
              <p:cNvPr id="11305" name="Line 62"/>
              <p:cNvSpPr>
                <a:spLocks noChangeShapeType="1"/>
              </p:cNvSpPr>
              <p:nvPr/>
            </p:nvSpPr>
            <p:spPr bwMode="auto">
              <a:xfrm>
                <a:off x="204" y="527"/>
                <a:ext cx="1769" cy="0"/>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txBody>
              <a:bodyPr/>
              <a:lstStyle/>
              <a:p>
                <a:endParaRPr lang="nb-NO"/>
              </a:p>
            </p:txBody>
          </p:sp>
          <p:sp>
            <p:nvSpPr>
              <p:cNvPr id="11306" name="Line 63"/>
              <p:cNvSpPr>
                <a:spLocks noChangeShapeType="1"/>
              </p:cNvSpPr>
              <p:nvPr/>
            </p:nvSpPr>
            <p:spPr bwMode="auto">
              <a:xfrm>
                <a:off x="1973" y="527"/>
                <a:ext cx="0" cy="136"/>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txBody>
              <a:bodyPr/>
              <a:lstStyle/>
              <a:p>
                <a:endParaRPr lang="nb-NO"/>
              </a:p>
            </p:txBody>
          </p:sp>
        </p:grpSp>
        <p:sp>
          <p:nvSpPr>
            <p:cNvPr id="11303" name="Line 64"/>
            <p:cNvSpPr>
              <a:spLocks noChangeShapeType="1"/>
            </p:cNvSpPr>
            <p:nvPr/>
          </p:nvSpPr>
          <p:spPr bwMode="auto">
            <a:xfrm>
              <a:off x="2880" y="391"/>
              <a:ext cx="0" cy="136"/>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txBody>
            <a:bodyPr/>
            <a:lstStyle/>
            <a:p>
              <a:endParaRPr lang="nb-NO"/>
            </a:p>
          </p:txBody>
        </p:sp>
      </p:grpSp>
      <p:grpSp>
        <p:nvGrpSpPr>
          <p:cNvPr id="11292" name="Group 65"/>
          <p:cNvGrpSpPr>
            <a:grpSpLocks/>
          </p:cNvGrpSpPr>
          <p:nvPr/>
        </p:nvGrpSpPr>
        <p:grpSpPr bwMode="auto">
          <a:xfrm>
            <a:off x="6084888" y="1501775"/>
            <a:ext cx="2735262" cy="431800"/>
            <a:chOff x="3833" y="391"/>
            <a:chExt cx="1723" cy="272"/>
          </a:xfrm>
        </p:grpSpPr>
        <p:sp>
          <p:nvSpPr>
            <p:cNvPr id="11298" name="Line 66"/>
            <p:cNvSpPr>
              <a:spLocks noChangeShapeType="1"/>
            </p:cNvSpPr>
            <p:nvPr/>
          </p:nvSpPr>
          <p:spPr bwMode="auto">
            <a:xfrm flipV="1">
              <a:off x="3833" y="527"/>
              <a:ext cx="0" cy="136"/>
            </a:xfrm>
            <a:prstGeom prst="line">
              <a:avLst/>
            </a:prstGeom>
            <a:noFill/>
            <a:ln w="28575">
              <a:solidFill>
                <a:srgbClr val="3366FF"/>
              </a:solidFill>
              <a:round/>
              <a:headEnd/>
              <a:tailEnd/>
            </a:ln>
            <a:extLst>
              <a:ext uri="{909E8E84-426E-40DD-AFC4-6F175D3DCCD1}">
                <a14:hiddenFill xmlns:a14="http://schemas.microsoft.com/office/drawing/2010/main">
                  <a:noFill/>
                </a14:hiddenFill>
              </a:ext>
            </a:extLst>
          </p:spPr>
          <p:txBody>
            <a:bodyPr/>
            <a:lstStyle/>
            <a:p>
              <a:endParaRPr lang="nb-NO"/>
            </a:p>
          </p:txBody>
        </p:sp>
        <p:sp>
          <p:nvSpPr>
            <p:cNvPr id="11299" name="Line 67"/>
            <p:cNvSpPr>
              <a:spLocks noChangeShapeType="1"/>
            </p:cNvSpPr>
            <p:nvPr/>
          </p:nvSpPr>
          <p:spPr bwMode="auto">
            <a:xfrm>
              <a:off x="3833" y="527"/>
              <a:ext cx="1723" cy="0"/>
            </a:xfrm>
            <a:prstGeom prst="line">
              <a:avLst/>
            </a:prstGeom>
            <a:noFill/>
            <a:ln w="28575">
              <a:solidFill>
                <a:srgbClr val="3366FF"/>
              </a:solidFill>
              <a:round/>
              <a:headEnd/>
              <a:tailEnd/>
            </a:ln>
            <a:extLst>
              <a:ext uri="{909E8E84-426E-40DD-AFC4-6F175D3DCCD1}">
                <a14:hiddenFill xmlns:a14="http://schemas.microsoft.com/office/drawing/2010/main">
                  <a:noFill/>
                </a14:hiddenFill>
              </a:ext>
            </a:extLst>
          </p:spPr>
          <p:txBody>
            <a:bodyPr/>
            <a:lstStyle/>
            <a:p>
              <a:endParaRPr lang="nb-NO"/>
            </a:p>
          </p:txBody>
        </p:sp>
        <p:sp>
          <p:nvSpPr>
            <p:cNvPr id="11300" name="Line 68"/>
            <p:cNvSpPr>
              <a:spLocks noChangeShapeType="1"/>
            </p:cNvSpPr>
            <p:nvPr/>
          </p:nvSpPr>
          <p:spPr bwMode="auto">
            <a:xfrm>
              <a:off x="5556" y="527"/>
              <a:ext cx="0" cy="136"/>
            </a:xfrm>
            <a:prstGeom prst="line">
              <a:avLst/>
            </a:prstGeom>
            <a:noFill/>
            <a:ln w="28575">
              <a:solidFill>
                <a:srgbClr val="3366FF"/>
              </a:solidFill>
              <a:round/>
              <a:headEnd/>
              <a:tailEnd/>
            </a:ln>
            <a:extLst>
              <a:ext uri="{909E8E84-426E-40DD-AFC4-6F175D3DCCD1}">
                <a14:hiddenFill xmlns:a14="http://schemas.microsoft.com/office/drawing/2010/main">
                  <a:noFill/>
                </a14:hiddenFill>
              </a:ext>
            </a:extLst>
          </p:spPr>
          <p:txBody>
            <a:bodyPr/>
            <a:lstStyle/>
            <a:p>
              <a:endParaRPr lang="nb-NO"/>
            </a:p>
          </p:txBody>
        </p:sp>
        <p:sp>
          <p:nvSpPr>
            <p:cNvPr id="11301" name="Line 69"/>
            <p:cNvSpPr>
              <a:spLocks noChangeShapeType="1"/>
            </p:cNvSpPr>
            <p:nvPr/>
          </p:nvSpPr>
          <p:spPr bwMode="auto">
            <a:xfrm>
              <a:off x="5329" y="391"/>
              <a:ext cx="0" cy="136"/>
            </a:xfrm>
            <a:prstGeom prst="line">
              <a:avLst/>
            </a:prstGeom>
            <a:noFill/>
            <a:ln w="28575">
              <a:solidFill>
                <a:srgbClr val="3366FF"/>
              </a:solidFill>
              <a:round/>
              <a:headEnd/>
              <a:tailEnd/>
            </a:ln>
            <a:extLst>
              <a:ext uri="{909E8E84-426E-40DD-AFC4-6F175D3DCCD1}">
                <a14:hiddenFill xmlns:a14="http://schemas.microsoft.com/office/drawing/2010/main">
                  <a:noFill/>
                </a14:hiddenFill>
              </a:ext>
            </a:extLst>
          </p:spPr>
          <p:txBody>
            <a:bodyPr/>
            <a:lstStyle/>
            <a:p>
              <a:endParaRPr lang="nb-NO"/>
            </a:p>
          </p:txBody>
        </p:sp>
      </p:grpSp>
      <p:grpSp>
        <p:nvGrpSpPr>
          <p:cNvPr id="62" name="Group 67"/>
          <p:cNvGrpSpPr>
            <a:grpSpLocks/>
          </p:cNvGrpSpPr>
          <p:nvPr/>
        </p:nvGrpSpPr>
        <p:grpSpPr bwMode="auto">
          <a:xfrm>
            <a:off x="3203575" y="3878263"/>
            <a:ext cx="4968875" cy="1804987"/>
            <a:chOff x="3203576" y="3573463"/>
            <a:chExt cx="4968874" cy="1804987"/>
          </a:xfrm>
        </p:grpSpPr>
        <p:sp>
          <p:nvSpPr>
            <p:cNvPr id="11294" name="Line 41"/>
            <p:cNvSpPr>
              <a:spLocks noChangeShapeType="1"/>
            </p:cNvSpPr>
            <p:nvPr/>
          </p:nvSpPr>
          <p:spPr bwMode="auto">
            <a:xfrm flipH="1">
              <a:off x="6011863" y="3573463"/>
              <a:ext cx="2160587" cy="1728787"/>
            </a:xfrm>
            <a:prstGeom prst="line">
              <a:avLst/>
            </a:prstGeom>
            <a:noFill/>
            <a:ln w="28575">
              <a:solidFill>
                <a:srgbClr val="333399"/>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sp>
          <p:nvSpPr>
            <p:cNvPr id="11295" name="Line 42"/>
            <p:cNvSpPr>
              <a:spLocks noChangeShapeType="1"/>
            </p:cNvSpPr>
            <p:nvPr/>
          </p:nvSpPr>
          <p:spPr bwMode="auto">
            <a:xfrm flipH="1">
              <a:off x="7451725" y="3573463"/>
              <a:ext cx="720725" cy="1728787"/>
            </a:xfrm>
            <a:prstGeom prst="line">
              <a:avLst/>
            </a:prstGeom>
            <a:noFill/>
            <a:ln w="28575">
              <a:solidFill>
                <a:srgbClr val="333399"/>
              </a:solidFill>
              <a:round/>
              <a:headEnd/>
              <a:tailEnd type="triangle" w="sm" len="med"/>
            </a:ln>
            <a:extLst>
              <a:ext uri="{909E8E84-426E-40DD-AFC4-6F175D3DCCD1}">
                <a14:hiddenFill xmlns:a14="http://schemas.microsoft.com/office/drawing/2010/main">
                  <a:noFill/>
                </a14:hiddenFill>
              </a:ext>
            </a:extLst>
          </p:spPr>
          <p:txBody>
            <a:bodyPr/>
            <a:lstStyle/>
            <a:p>
              <a:endParaRPr lang="nb-NO"/>
            </a:p>
          </p:txBody>
        </p:sp>
        <p:cxnSp>
          <p:nvCxnSpPr>
            <p:cNvPr id="11296" name="Straight Connector 64"/>
            <p:cNvCxnSpPr>
              <a:cxnSpLocks noChangeShapeType="1"/>
              <a:stCxn id="11295" idx="0"/>
              <a:endCxn id="11284" idx="0"/>
            </p:cNvCxnSpPr>
            <p:nvPr/>
          </p:nvCxnSpPr>
          <p:spPr bwMode="auto">
            <a:xfrm flipH="1">
              <a:off x="4572001" y="3573463"/>
              <a:ext cx="3600449" cy="1804987"/>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cxnSp>
        <p:cxnSp>
          <p:nvCxnSpPr>
            <p:cNvPr id="11297" name="Straight Connector 66"/>
            <p:cNvCxnSpPr>
              <a:cxnSpLocks noChangeShapeType="1"/>
              <a:stCxn id="11295" idx="0"/>
              <a:endCxn id="11310" idx="1"/>
            </p:cNvCxnSpPr>
            <p:nvPr/>
          </p:nvCxnSpPr>
          <p:spPr bwMode="auto">
            <a:xfrm flipH="1">
              <a:off x="3203576" y="3573463"/>
              <a:ext cx="4968874" cy="1804987"/>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xit" presetSubtype="0" fill="hold" nodeType="with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xit" presetSubtype="0" fill="hold" nodeType="clickEffect">
                                  <p:stCondLst>
                                    <p:cond delay="0"/>
                                  </p:stCondLst>
                                  <p:childTnLst>
                                    <p:animEffect transition="out" filter="fad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xit" presetSubtype="0" fill="hold" nodeType="clickEffect">
                                  <p:stCondLst>
                                    <p:cond delay="0"/>
                                  </p:stCondLst>
                                  <p:childTnLst>
                                    <p:animEffect transition="out" filter="fade">
                                      <p:cBhvr>
                                        <p:cTn id="27" dur="500"/>
                                        <p:tgtEl>
                                          <p:spTgt spid="19"/>
                                        </p:tgtEl>
                                      </p:cBhvr>
                                    </p:animEffect>
                                    <p:set>
                                      <p:cBhvr>
                                        <p:cTn id="28" dur="1" fill="hold">
                                          <p:stCondLst>
                                            <p:cond delay="499"/>
                                          </p:stCondLst>
                                        </p:cTn>
                                        <p:tgtEl>
                                          <p:spTgt spid="19"/>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xit" presetSubtype="0" fill="hold" nodeType="clickEffect">
                                  <p:stCondLst>
                                    <p:cond delay="0"/>
                                  </p:stCondLst>
                                  <p:childTnLst>
                                    <p:animEffect transition="out" filter="fade">
                                      <p:cBhvr>
                                        <p:cTn id="35" dur="500"/>
                                        <p:tgtEl>
                                          <p:spTgt spid="25"/>
                                        </p:tgtEl>
                                      </p:cBhvr>
                                    </p:animEffect>
                                    <p:set>
                                      <p:cBhvr>
                                        <p:cTn id="36" dur="1" fill="hold">
                                          <p:stCondLst>
                                            <p:cond delay="499"/>
                                          </p:stCondLst>
                                        </p:cTn>
                                        <p:tgtEl>
                                          <p:spTgt spid="25"/>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0" presetClass="exit" presetSubtype="0" fill="hold" nodeType="clickEffect">
                                  <p:stCondLst>
                                    <p:cond delay="0"/>
                                  </p:stCondLst>
                                  <p:childTnLst>
                                    <p:animEffect transition="out" filter="fade">
                                      <p:cBhvr>
                                        <p:cTn id="43" dur="500"/>
                                        <p:tgtEl>
                                          <p:spTgt spid="30"/>
                                        </p:tgtEl>
                                      </p:cBhvr>
                                    </p:animEffect>
                                    <p:set>
                                      <p:cBhvr>
                                        <p:cTn id="44" dur="1" fill="hold">
                                          <p:stCondLst>
                                            <p:cond delay="499"/>
                                          </p:stCondLst>
                                        </p:cTn>
                                        <p:tgtEl>
                                          <p:spTgt spid="30"/>
                                        </p:tgtEl>
                                        <p:attrNameLst>
                                          <p:attrName>style.visibility</p:attrName>
                                        </p:attrNameLst>
                                      </p:cBhvr>
                                      <p:to>
                                        <p:strVal val="hidden"/>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nodeType="clickEffect">
                                  <p:stCondLst>
                                    <p:cond delay="0"/>
                                  </p:stCondLst>
                                  <p:childTnLst>
                                    <p:set>
                                      <p:cBhvr>
                                        <p:cTn id="48" dur="1" fill="hold">
                                          <p:stCondLst>
                                            <p:cond delay="0"/>
                                          </p:stCondLst>
                                        </p:cTn>
                                        <p:tgtEl>
                                          <p:spTgt spid="62"/>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0" presetClass="entr" presetSubtype="0" fill="hold" nodeType="click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par>
                                <p:cTn id="63" presetID="10" presetClass="entr" presetSubtype="0" fill="hold"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Immagine 26" descr="fondo.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p:cNvSpPr>
            <a:spLocks noChangeArrowheads="1"/>
          </p:cNvSpPr>
          <p:nvPr/>
        </p:nvSpPr>
        <p:spPr bwMode="auto">
          <a:xfrm>
            <a:off x="3352800" y="2346325"/>
            <a:ext cx="3124200" cy="990600"/>
          </a:xfrm>
          <a:prstGeom prst="rect">
            <a:avLst/>
          </a:prstGeom>
          <a:gradFill rotWithShape="1">
            <a:gsLst>
              <a:gs pos="0">
                <a:srgbClr val="E5EEFF"/>
              </a:gs>
              <a:gs pos="64999">
                <a:srgbClr val="BFD5FF"/>
              </a:gs>
              <a:gs pos="100000">
                <a:srgbClr val="A3C4FF"/>
              </a:gs>
            </a:gsLst>
            <a:lin ang="5400000" scaled="1"/>
          </a:gradFill>
          <a:ln w="9525">
            <a:solidFill>
              <a:srgbClr val="4A7EBB"/>
            </a:solidFill>
            <a:miter lim="800000"/>
            <a:headEnd/>
            <a:tailEnd/>
          </a:ln>
          <a:effectLst>
            <a:outerShdw dist="20000" dir="5400000" rotWithShape="0">
              <a:srgbClr val="808080">
                <a:alpha val="37999"/>
              </a:srgbClr>
            </a:outerShdw>
          </a:effectLst>
        </p:spPr>
        <p:txBody>
          <a:bodyPr wrap="none" anchor="ctr"/>
          <a:lstStyle/>
          <a:p>
            <a:pPr>
              <a:defRPr/>
            </a:pPr>
            <a:endParaRPr lang="es-ES">
              <a:solidFill>
                <a:schemeClr val="dk1"/>
              </a:solidFill>
              <a:latin typeface="+mn-lt"/>
              <a:cs typeface="+mn-cs"/>
            </a:endParaRPr>
          </a:p>
        </p:txBody>
      </p:sp>
      <p:sp>
        <p:nvSpPr>
          <p:cNvPr id="12292" name="Text Box 3"/>
          <p:cNvSpPr txBox="1">
            <a:spLocks noChangeArrowheads="1"/>
          </p:cNvSpPr>
          <p:nvPr/>
        </p:nvSpPr>
        <p:spPr bwMode="auto">
          <a:xfrm>
            <a:off x="3581400" y="2574925"/>
            <a:ext cx="2743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800">
                <a:latin typeface="Trebuchet MS" pitchFamily="34" charset="0"/>
              </a:rPr>
              <a:t>AGROECOLOGY</a:t>
            </a:r>
          </a:p>
        </p:txBody>
      </p:sp>
      <p:sp>
        <p:nvSpPr>
          <p:cNvPr id="12293" name="Text Box 4"/>
          <p:cNvSpPr txBox="1">
            <a:spLocks noChangeArrowheads="1"/>
          </p:cNvSpPr>
          <p:nvPr/>
        </p:nvSpPr>
        <p:spPr bwMode="auto">
          <a:xfrm>
            <a:off x="304800" y="593725"/>
            <a:ext cx="1905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latin typeface="Trebuchet MS" pitchFamily="34" charset="0"/>
              </a:rPr>
              <a:t>Ecology</a:t>
            </a:r>
            <a:endParaRPr lang="en-US" sz="2400">
              <a:latin typeface="Trebuchet MS" pitchFamily="34" charset="0"/>
            </a:endParaRPr>
          </a:p>
        </p:txBody>
      </p:sp>
      <p:sp>
        <p:nvSpPr>
          <p:cNvPr id="12294" name="Text Box 5"/>
          <p:cNvSpPr txBox="1">
            <a:spLocks noChangeArrowheads="1"/>
          </p:cNvSpPr>
          <p:nvPr/>
        </p:nvSpPr>
        <p:spPr bwMode="auto">
          <a:xfrm>
            <a:off x="304800" y="1187450"/>
            <a:ext cx="1905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latin typeface="Trebuchet MS" pitchFamily="34" charset="0"/>
              </a:rPr>
              <a:t>Anthropology</a:t>
            </a:r>
          </a:p>
        </p:txBody>
      </p:sp>
      <p:sp>
        <p:nvSpPr>
          <p:cNvPr id="12295" name="Text Box 6"/>
          <p:cNvSpPr txBox="1">
            <a:spLocks noChangeArrowheads="1"/>
          </p:cNvSpPr>
          <p:nvPr/>
        </p:nvSpPr>
        <p:spPr bwMode="auto">
          <a:xfrm>
            <a:off x="304800" y="2498725"/>
            <a:ext cx="2667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solidFill>
                  <a:srgbClr val="FFFFFF"/>
                </a:solidFill>
                <a:latin typeface="Trebuchet MS" pitchFamily="34" charset="0"/>
              </a:rPr>
              <a:t>Ethnoecology</a:t>
            </a:r>
            <a:endParaRPr lang="en-US" sz="2400">
              <a:solidFill>
                <a:srgbClr val="FFFFFF"/>
              </a:solidFill>
              <a:latin typeface="Trebuchet MS" pitchFamily="34" charset="0"/>
            </a:endParaRPr>
          </a:p>
        </p:txBody>
      </p:sp>
      <p:sp>
        <p:nvSpPr>
          <p:cNvPr id="12296" name="Text Box 7"/>
          <p:cNvSpPr txBox="1">
            <a:spLocks noChangeArrowheads="1"/>
          </p:cNvSpPr>
          <p:nvPr/>
        </p:nvSpPr>
        <p:spPr bwMode="auto">
          <a:xfrm>
            <a:off x="304800" y="1889125"/>
            <a:ext cx="1981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solidFill>
                  <a:srgbClr val="FFFFFF"/>
                </a:solidFill>
                <a:latin typeface="Trebuchet MS" pitchFamily="34" charset="0"/>
              </a:rPr>
              <a:t>Sociology</a:t>
            </a:r>
          </a:p>
        </p:txBody>
      </p:sp>
      <p:sp>
        <p:nvSpPr>
          <p:cNvPr id="12297" name="Text Box 8"/>
          <p:cNvSpPr txBox="1">
            <a:spLocks noChangeArrowheads="1"/>
          </p:cNvSpPr>
          <p:nvPr/>
        </p:nvSpPr>
        <p:spPr bwMode="auto">
          <a:xfrm>
            <a:off x="304800" y="4937125"/>
            <a:ext cx="1981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solidFill>
                  <a:srgbClr val="FFFFFF"/>
                </a:solidFill>
                <a:latin typeface="Trebuchet MS" pitchFamily="34" charset="0"/>
              </a:rPr>
              <a:t>Basic agricultural sciences</a:t>
            </a:r>
          </a:p>
        </p:txBody>
      </p:sp>
      <p:sp>
        <p:nvSpPr>
          <p:cNvPr id="12298" name="Text Box 9"/>
          <p:cNvSpPr txBox="1">
            <a:spLocks noChangeArrowheads="1"/>
          </p:cNvSpPr>
          <p:nvPr/>
        </p:nvSpPr>
        <p:spPr bwMode="auto">
          <a:xfrm>
            <a:off x="304800" y="4098925"/>
            <a:ext cx="1752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solidFill>
                  <a:srgbClr val="FFFFFF"/>
                </a:solidFill>
                <a:latin typeface="Trebuchet MS" pitchFamily="34" charset="0"/>
              </a:rPr>
              <a:t>Ecological economics</a:t>
            </a:r>
          </a:p>
        </p:txBody>
      </p:sp>
      <p:sp>
        <p:nvSpPr>
          <p:cNvPr id="12299" name="Text Box 10"/>
          <p:cNvSpPr txBox="1">
            <a:spLocks noChangeArrowheads="1"/>
          </p:cNvSpPr>
          <p:nvPr/>
        </p:nvSpPr>
        <p:spPr bwMode="auto">
          <a:xfrm>
            <a:off x="304800" y="3260725"/>
            <a:ext cx="2133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solidFill>
                  <a:srgbClr val="FFFFFF"/>
                </a:solidFill>
                <a:latin typeface="Trebuchet MS" pitchFamily="34" charset="0"/>
              </a:rPr>
              <a:t>Biological Control</a:t>
            </a:r>
          </a:p>
        </p:txBody>
      </p:sp>
      <p:sp>
        <p:nvSpPr>
          <p:cNvPr id="12300" name="Line 11"/>
          <p:cNvSpPr>
            <a:spLocks noChangeShapeType="1"/>
          </p:cNvSpPr>
          <p:nvPr/>
        </p:nvSpPr>
        <p:spPr bwMode="auto">
          <a:xfrm>
            <a:off x="1600200" y="822325"/>
            <a:ext cx="1828800" cy="1295400"/>
          </a:xfrm>
          <a:prstGeom prst="line">
            <a:avLst/>
          </a:prstGeom>
          <a:noFill/>
          <a:ln w="47625">
            <a:solidFill>
              <a:srgbClr val="FFFF00"/>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nb-NO"/>
          </a:p>
        </p:txBody>
      </p:sp>
      <p:sp>
        <p:nvSpPr>
          <p:cNvPr id="12301" name="Line 12"/>
          <p:cNvSpPr>
            <a:spLocks noChangeShapeType="1"/>
          </p:cNvSpPr>
          <p:nvPr/>
        </p:nvSpPr>
        <p:spPr bwMode="auto">
          <a:xfrm>
            <a:off x="1828800" y="1584325"/>
            <a:ext cx="1447800" cy="685800"/>
          </a:xfrm>
          <a:prstGeom prst="line">
            <a:avLst/>
          </a:prstGeom>
          <a:noFill/>
          <a:ln w="47625">
            <a:solidFill>
              <a:srgbClr val="FFFF00"/>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nb-NO"/>
          </a:p>
        </p:txBody>
      </p:sp>
      <p:sp>
        <p:nvSpPr>
          <p:cNvPr id="12302" name="Line 13"/>
          <p:cNvSpPr>
            <a:spLocks noChangeShapeType="1"/>
          </p:cNvSpPr>
          <p:nvPr/>
        </p:nvSpPr>
        <p:spPr bwMode="auto">
          <a:xfrm>
            <a:off x="1600200" y="2117725"/>
            <a:ext cx="1600200" cy="457200"/>
          </a:xfrm>
          <a:prstGeom prst="line">
            <a:avLst/>
          </a:prstGeom>
          <a:noFill/>
          <a:ln w="47625">
            <a:solidFill>
              <a:srgbClr val="FFFF00"/>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nb-NO"/>
          </a:p>
        </p:txBody>
      </p:sp>
      <p:sp>
        <p:nvSpPr>
          <p:cNvPr id="12303" name="Line 14"/>
          <p:cNvSpPr>
            <a:spLocks noChangeShapeType="1"/>
          </p:cNvSpPr>
          <p:nvPr/>
        </p:nvSpPr>
        <p:spPr bwMode="auto">
          <a:xfrm>
            <a:off x="1981200" y="2803525"/>
            <a:ext cx="1219200" cy="0"/>
          </a:xfrm>
          <a:prstGeom prst="line">
            <a:avLst/>
          </a:prstGeom>
          <a:noFill/>
          <a:ln w="47625">
            <a:solidFill>
              <a:srgbClr val="FFFF00"/>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nb-NO"/>
          </a:p>
        </p:txBody>
      </p:sp>
      <p:sp>
        <p:nvSpPr>
          <p:cNvPr id="12304" name="Line 15"/>
          <p:cNvSpPr>
            <a:spLocks noChangeShapeType="1"/>
          </p:cNvSpPr>
          <p:nvPr/>
        </p:nvSpPr>
        <p:spPr bwMode="auto">
          <a:xfrm flipV="1">
            <a:off x="1600200" y="3032125"/>
            <a:ext cx="1600200" cy="457200"/>
          </a:xfrm>
          <a:prstGeom prst="line">
            <a:avLst/>
          </a:prstGeom>
          <a:noFill/>
          <a:ln w="47625">
            <a:solidFill>
              <a:srgbClr val="FFFF00"/>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nb-NO"/>
          </a:p>
        </p:txBody>
      </p:sp>
      <p:sp>
        <p:nvSpPr>
          <p:cNvPr id="12305" name="Line 16"/>
          <p:cNvSpPr>
            <a:spLocks noChangeShapeType="1"/>
          </p:cNvSpPr>
          <p:nvPr/>
        </p:nvSpPr>
        <p:spPr bwMode="auto">
          <a:xfrm flipV="1">
            <a:off x="1676400" y="3336925"/>
            <a:ext cx="1600200" cy="1066800"/>
          </a:xfrm>
          <a:prstGeom prst="line">
            <a:avLst/>
          </a:prstGeom>
          <a:noFill/>
          <a:ln w="47625">
            <a:solidFill>
              <a:srgbClr val="FFFF00"/>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nb-NO"/>
          </a:p>
        </p:txBody>
      </p:sp>
      <p:sp>
        <p:nvSpPr>
          <p:cNvPr id="12306" name="Line 17"/>
          <p:cNvSpPr>
            <a:spLocks noChangeShapeType="1"/>
          </p:cNvSpPr>
          <p:nvPr/>
        </p:nvSpPr>
        <p:spPr bwMode="auto">
          <a:xfrm flipV="1">
            <a:off x="1905000" y="3489325"/>
            <a:ext cx="1524000" cy="1676400"/>
          </a:xfrm>
          <a:prstGeom prst="line">
            <a:avLst/>
          </a:prstGeom>
          <a:noFill/>
          <a:ln w="47625">
            <a:solidFill>
              <a:srgbClr val="FFFF00"/>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nb-NO"/>
          </a:p>
        </p:txBody>
      </p:sp>
      <p:sp>
        <p:nvSpPr>
          <p:cNvPr id="12307" name="AutoShape 18"/>
          <p:cNvSpPr>
            <a:spLocks noChangeArrowheads="1"/>
          </p:cNvSpPr>
          <p:nvPr/>
        </p:nvSpPr>
        <p:spPr bwMode="auto">
          <a:xfrm>
            <a:off x="6553200" y="2803525"/>
            <a:ext cx="685800" cy="304800"/>
          </a:xfrm>
          <a:prstGeom prst="leftArrow">
            <a:avLst>
              <a:gd name="adj1" fmla="val 50000"/>
              <a:gd name="adj2" fmla="val 56250"/>
            </a:avLst>
          </a:prstGeom>
          <a:solidFill>
            <a:srgbClr val="FFFF00"/>
          </a:solidFill>
          <a:ln w="28575">
            <a:solidFill>
              <a:srgbClr val="FFFF00"/>
            </a:solidFill>
            <a:miter lim="800000"/>
            <a:headEnd/>
            <a:tailEnd/>
          </a:ln>
        </p:spPr>
        <p:txBody>
          <a:bodyPr wrap="none" anchor="ctr"/>
          <a:lstStyle/>
          <a:p>
            <a:endParaRPr lang="es-ES"/>
          </a:p>
        </p:txBody>
      </p:sp>
      <p:sp>
        <p:nvSpPr>
          <p:cNvPr id="12308" name="Text Box 19"/>
          <p:cNvSpPr txBox="1">
            <a:spLocks noChangeArrowheads="1"/>
          </p:cNvSpPr>
          <p:nvPr/>
        </p:nvSpPr>
        <p:spPr bwMode="auto">
          <a:xfrm>
            <a:off x="6705600" y="2651125"/>
            <a:ext cx="1905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spcBef>
                <a:spcPct val="50000"/>
              </a:spcBef>
            </a:pPr>
            <a:r>
              <a:rPr lang="en-US" sz="2000">
                <a:solidFill>
                  <a:srgbClr val="FFFFFF"/>
                </a:solidFill>
                <a:latin typeface="Trebuchet MS" pitchFamily="34" charset="0"/>
              </a:rPr>
              <a:t>Traditional Farmers’ knowledge</a:t>
            </a:r>
          </a:p>
        </p:txBody>
      </p:sp>
      <p:sp>
        <p:nvSpPr>
          <p:cNvPr id="12309" name="AutoShape 20"/>
          <p:cNvSpPr>
            <a:spLocks noChangeArrowheads="1"/>
          </p:cNvSpPr>
          <p:nvPr/>
        </p:nvSpPr>
        <p:spPr bwMode="auto">
          <a:xfrm>
            <a:off x="4495800" y="3352800"/>
            <a:ext cx="457200" cy="1203325"/>
          </a:xfrm>
          <a:prstGeom prst="downArrow">
            <a:avLst>
              <a:gd name="adj1" fmla="val 50000"/>
              <a:gd name="adj2" fmla="val 79165"/>
            </a:avLst>
          </a:prstGeom>
          <a:solidFill>
            <a:srgbClr val="FFFF00"/>
          </a:solidFill>
          <a:ln w="9525">
            <a:solidFill>
              <a:srgbClr val="FFFF00"/>
            </a:solidFill>
            <a:miter lim="800000"/>
            <a:headEnd/>
            <a:tailEnd/>
          </a:ln>
        </p:spPr>
        <p:txBody>
          <a:bodyPr wrap="none" anchor="ctr"/>
          <a:lstStyle/>
          <a:p>
            <a:endParaRPr lang="es-ES"/>
          </a:p>
        </p:txBody>
      </p:sp>
      <p:sp>
        <p:nvSpPr>
          <p:cNvPr id="12310" name="Text Box 21"/>
          <p:cNvSpPr txBox="1">
            <a:spLocks noChangeArrowheads="1"/>
          </p:cNvSpPr>
          <p:nvPr/>
        </p:nvSpPr>
        <p:spPr bwMode="auto">
          <a:xfrm>
            <a:off x="3810000" y="4495800"/>
            <a:ext cx="1981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50000"/>
              </a:spcBef>
            </a:pPr>
            <a:r>
              <a:rPr lang="en-US" sz="2000">
                <a:solidFill>
                  <a:srgbClr val="FFFFFF"/>
                </a:solidFill>
                <a:latin typeface="Trebuchet MS" pitchFamily="34" charset="0"/>
              </a:rPr>
              <a:t>Principles</a:t>
            </a:r>
            <a:endParaRPr lang="en-US" sz="2400">
              <a:solidFill>
                <a:srgbClr val="FFFFFF"/>
              </a:solidFill>
              <a:latin typeface="Trebuchet MS" pitchFamily="34" charset="0"/>
            </a:endParaRPr>
          </a:p>
        </p:txBody>
      </p:sp>
      <p:sp>
        <p:nvSpPr>
          <p:cNvPr id="12311" name="Line 22"/>
          <p:cNvSpPr>
            <a:spLocks noChangeShapeType="1"/>
          </p:cNvSpPr>
          <p:nvPr/>
        </p:nvSpPr>
        <p:spPr bwMode="auto">
          <a:xfrm>
            <a:off x="2971800" y="5029200"/>
            <a:ext cx="3581400" cy="0"/>
          </a:xfrm>
          <a:prstGeom prst="line">
            <a:avLst/>
          </a:prstGeom>
          <a:noFill/>
          <a:ln w="73025">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nb-NO"/>
          </a:p>
        </p:txBody>
      </p:sp>
      <p:sp>
        <p:nvSpPr>
          <p:cNvPr id="12312" name="Text Box 23"/>
          <p:cNvSpPr txBox="1">
            <a:spLocks noChangeArrowheads="1"/>
          </p:cNvSpPr>
          <p:nvPr/>
        </p:nvSpPr>
        <p:spPr bwMode="auto">
          <a:xfrm>
            <a:off x="3429000" y="5181600"/>
            <a:ext cx="2971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50000"/>
              </a:spcBef>
            </a:pPr>
            <a:r>
              <a:rPr lang="en-US" sz="2000">
                <a:solidFill>
                  <a:srgbClr val="FFFFFF"/>
                </a:solidFill>
                <a:latin typeface="Trebuchet MS" pitchFamily="34" charset="0"/>
              </a:rPr>
              <a:t>Specific technological forms</a:t>
            </a:r>
            <a:endParaRPr lang="en-US" sz="2400">
              <a:solidFill>
                <a:srgbClr val="FFFFFF"/>
              </a:solidFill>
              <a:latin typeface="Trebuchet MS" pitchFamily="34" charset="0"/>
            </a:endParaRPr>
          </a:p>
        </p:txBody>
      </p:sp>
      <p:sp>
        <p:nvSpPr>
          <p:cNvPr id="12313" name="Line 24"/>
          <p:cNvSpPr>
            <a:spLocks noChangeShapeType="1"/>
          </p:cNvSpPr>
          <p:nvPr/>
        </p:nvSpPr>
        <p:spPr bwMode="auto">
          <a:xfrm>
            <a:off x="4724400" y="4876800"/>
            <a:ext cx="0" cy="381000"/>
          </a:xfrm>
          <a:prstGeom prst="line">
            <a:avLst/>
          </a:prstGeom>
          <a:noFill/>
          <a:ln w="47625">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nb-NO"/>
          </a:p>
        </p:txBody>
      </p:sp>
      <p:sp>
        <p:nvSpPr>
          <p:cNvPr id="12314" name="AutoShape 25"/>
          <p:cNvSpPr>
            <a:spLocks noChangeArrowheads="1"/>
          </p:cNvSpPr>
          <p:nvPr/>
        </p:nvSpPr>
        <p:spPr bwMode="auto">
          <a:xfrm>
            <a:off x="6705600" y="4724400"/>
            <a:ext cx="381000" cy="609600"/>
          </a:xfrm>
          <a:prstGeom prst="curvedLeftArrow">
            <a:avLst>
              <a:gd name="adj1" fmla="val 32000"/>
              <a:gd name="adj2" fmla="val 64000"/>
              <a:gd name="adj3" fmla="val 33333"/>
            </a:avLst>
          </a:prstGeom>
          <a:solidFill>
            <a:srgbClr val="FFFF00"/>
          </a:solidFill>
          <a:ln w="9525">
            <a:solidFill>
              <a:srgbClr val="FFFF00"/>
            </a:solidFill>
            <a:miter lim="800000"/>
            <a:headEnd/>
            <a:tailEnd/>
          </a:ln>
        </p:spPr>
        <p:txBody>
          <a:bodyPr wrap="none" anchor="ctr"/>
          <a:lstStyle/>
          <a:p>
            <a:endParaRPr lang="es-ES"/>
          </a:p>
        </p:txBody>
      </p:sp>
      <p:sp>
        <p:nvSpPr>
          <p:cNvPr id="12315" name="Text Box 26"/>
          <p:cNvSpPr txBox="1">
            <a:spLocks noChangeArrowheads="1"/>
          </p:cNvSpPr>
          <p:nvPr/>
        </p:nvSpPr>
        <p:spPr bwMode="auto">
          <a:xfrm>
            <a:off x="6858000" y="4343400"/>
            <a:ext cx="1676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spcBef>
                <a:spcPct val="50000"/>
              </a:spcBef>
            </a:pPr>
            <a:r>
              <a:rPr lang="en-US" sz="2000">
                <a:solidFill>
                  <a:srgbClr val="FFFFFF"/>
                </a:solidFill>
                <a:latin typeface="Trebuchet MS" pitchFamily="34" charset="0"/>
              </a:rPr>
              <a:t>Participatory research in farmers’ fields </a:t>
            </a:r>
            <a:endParaRPr lang="en-US">
              <a:solidFill>
                <a:srgbClr val="FFFFFF"/>
              </a:solidFill>
              <a:latin typeface="Trebuchet MS"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Immagine 1" descr="fondo8.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
          <p:cNvSpPr>
            <a:spLocks noChangeArrowheads="1"/>
          </p:cNvSpPr>
          <p:nvPr/>
        </p:nvSpPr>
        <p:spPr bwMode="auto">
          <a:xfrm>
            <a:off x="304800" y="228600"/>
            <a:ext cx="8851900" cy="620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defRPr/>
            </a:pPr>
            <a:r>
              <a:rPr lang="en-US" sz="3200" b="1" dirty="0">
                <a:solidFill>
                  <a:schemeClr val="bg1"/>
                </a:solidFill>
                <a:latin typeface="Trebuchet MS" pitchFamily="34" charset="0"/>
              </a:rPr>
              <a:t>AGROECOLOGY</a:t>
            </a:r>
          </a:p>
          <a:p>
            <a:pPr marL="285750" indent="-285750">
              <a:buFont typeface="Wingdings" pitchFamily="2" charset="2"/>
              <a:buChar char="Ø"/>
              <a:defRPr/>
            </a:pPr>
            <a:r>
              <a:rPr lang="en-US" b="1" dirty="0">
                <a:solidFill>
                  <a:schemeClr val="bg1"/>
                </a:solidFill>
                <a:latin typeface="Trebuchet MS" pitchFamily="34" charset="0"/>
              </a:rPr>
              <a:t>integrates natural and social processes joining political ecology, ecological economics and ethnoecology among the hybrid disciplines;</a:t>
            </a:r>
          </a:p>
          <a:p>
            <a:pPr marL="285750" indent="-285750">
              <a:buFont typeface="Wingdings" pitchFamily="2" charset="2"/>
              <a:buChar char="Ø"/>
              <a:defRPr/>
            </a:pPr>
            <a:endParaRPr lang="en-US" b="1" dirty="0">
              <a:solidFill>
                <a:schemeClr val="bg1"/>
              </a:solidFill>
              <a:latin typeface="Trebuchet MS" pitchFamily="34" charset="0"/>
            </a:endParaRPr>
          </a:p>
          <a:p>
            <a:pPr marL="285750" indent="-285750">
              <a:buFont typeface="Wingdings" pitchFamily="2" charset="2"/>
              <a:buChar char="Ø"/>
              <a:defRPr/>
            </a:pPr>
            <a:r>
              <a:rPr lang="en-US" b="1" dirty="0">
                <a:solidFill>
                  <a:schemeClr val="bg1"/>
                </a:solidFill>
                <a:latin typeface="Trebuchet MS" pitchFamily="34" charset="0"/>
              </a:rPr>
              <a:t>uses a holistic approach therefore it has long been considered as a transdiscipline as it integrates the advances and methods of several other fields of  knowledge around the concept of the agroecosystem viewed as a socio-ecological system;</a:t>
            </a:r>
          </a:p>
          <a:p>
            <a:pPr marL="285750" indent="-285750">
              <a:buFont typeface="Wingdings" pitchFamily="2" charset="2"/>
              <a:buChar char="Ø"/>
              <a:defRPr/>
            </a:pPr>
            <a:endParaRPr lang="en-US" b="1" dirty="0">
              <a:solidFill>
                <a:schemeClr val="bg1"/>
              </a:solidFill>
              <a:latin typeface="Trebuchet MS" pitchFamily="34" charset="0"/>
            </a:endParaRPr>
          </a:p>
          <a:p>
            <a:pPr marL="285750" indent="-285750">
              <a:buFont typeface="Wingdings" pitchFamily="2" charset="2"/>
              <a:buChar char="Ø"/>
              <a:defRPr/>
            </a:pPr>
            <a:r>
              <a:rPr lang="en-US" b="1" dirty="0">
                <a:solidFill>
                  <a:schemeClr val="bg1"/>
                </a:solidFill>
                <a:latin typeface="Trebuchet MS" pitchFamily="34" charset="0"/>
              </a:rPr>
              <a:t>is not neutral and is self-reflexive, giving rise to a critique of the conventional agricultural paradigm;</a:t>
            </a:r>
          </a:p>
          <a:p>
            <a:pPr marL="285750" indent="-285750">
              <a:buFont typeface="Wingdings" pitchFamily="2" charset="2"/>
              <a:buChar char="Ø"/>
              <a:defRPr/>
            </a:pPr>
            <a:endParaRPr lang="en-US" b="1" dirty="0">
              <a:solidFill>
                <a:schemeClr val="bg1"/>
              </a:solidFill>
              <a:latin typeface="Trebuchet MS" pitchFamily="34" charset="0"/>
            </a:endParaRPr>
          </a:p>
          <a:p>
            <a:pPr marL="285750" indent="-285750">
              <a:buFont typeface="Wingdings" pitchFamily="2" charset="2"/>
              <a:buChar char="Ø"/>
              <a:defRPr/>
            </a:pPr>
            <a:r>
              <a:rPr lang="en-US" b="1" dirty="0">
                <a:solidFill>
                  <a:schemeClr val="bg1"/>
                </a:solidFill>
                <a:latin typeface="Trebuchet MS" pitchFamily="34" charset="0"/>
              </a:rPr>
              <a:t>recognizes and values local wisdom and traditions, creating a dialogue with local actors via participatory research that leads to a constant creation of new knowledge;</a:t>
            </a:r>
          </a:p>
          <a:p>
            <a:pPr marL="285750" indent="-285750">
              <a:buFont typeface="Wingdings" pitchFamily="2" charset="2"/>
              <a:buChar char="Ø"/>
              <a:defRPr/>
            </a:pPr>
            <a:endParaRPr lang="en-US" b="1" dirty="0">
              <a:solidFill>
                <a:schemeClr val="bg1"/>
              </a:solidFill>
              <a:latin typeface="Trebuchet MS" pitchFamily="34" charset="0"/>
            </a:endParaRPr>
          </a:p>
          <a:p>
            <a:pPr marL="285750" indent="-285750">
              <a:buFont typeface="Wingdings" pitchFamily="2" charset="2"/>
              <a:buChar char="Ø"/>
              <a:defRPr/>
            </a:pPr>
            <a:r>
              <a:rPr lang="en-US" b="1" dirty="0">
                <a:solidFill>
                  <a:schemeClr val="bg1"/>
                </a:solidFill>
                <a:latin typeface="Trebuchet MS" pitchFamily="34" charset="0"/>
              </a:rPr>
              <a:t>adopts a long-term vision that sharply contrasts with the short-term  and atomistic view of conventional agronomy; and</a:t>
            </a:r>
          </a:p>
          <a:p>
            <a:pPr marL="285750" indent="-285750">
              <a:buFont typeface="Wingdings" pitchFamily="2" charset="2"/>
              <a:buChar char="Ø"/>
              <a:defRPr/>
            </a:pPr>
            <a:endParaRPr lang="en-US" b="1" dirty="0">
              <a:solidFill>
                <a:schemeClr val="bg1"/>
              </a:solidFill>
              <a:latin typeface="Trebuchet MS" pitchFamily="34" charset="0"/>
            </a:endParaRPr>
          </a:p>
          <a:p>
            <a:pPr marL="285750" indent="-285750">
              <a:buFont typeface="Wingdings" pitchFamily="2" charset="2"/>
              <a:buChar char="Ø"/>
              <a:defRPr/>
            </a:pPr>
            <a:r>
              <a:rPr lang="en-US" b="1" dirty="0">
                <a:solidFill>
                  <a:schemeClr val="bg1"/>
                </a:solidFill>
                <a:latin typeface="Trebuchet MS" pitchFamily="34" charset="0"/>
              </a:rPr>
              <a:t>is a science that carries an ecological and social ethics with a research agenda of creating nature friendly and socially just production systems.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Immagine 1" descr="fondo9.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kstSylinder 3"/>
          <p:cNvSpPr txBox="1">
            <a:spLocks noChangeArrowheads="1"/>
          </p:cNvSpPr>
          <p:nvPr/>
        </p:nvSpPr>
        <p:spPr bwMode="auto">
          <a:xfrm>
            <a:off x="152400" y="76200"/>
            <a:ext cx="8839200" cy="674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b="1">
                <a:solidFill>
                  <a:schemeClr val="bg1"/>
                </a:solidFill>
                <a:latin typeface="Trebuchet MS" pitchFamily="34" charset="0"/>
              </a:rPr>
              <a:t>THE HIDDEN CONNECTIONS</a:t>
            </a:r>
          </a:p>
          <a:p>
            <a:pPr eaLnBrk="1" hangingPunct="1">
              <a:spcAft>
                <a:spcPts val="600"/>
              </a:spcAft>
            </a:pPr>
            <a:r>
              <a:rPr lang="nb-NO" sz="3200" b="1">
                <a:solidFill>
                  <a:schemeClr val="bg1"/>
                </a:solidFill>
                <a:latin typeface="Trebuchet MS" pitchFamily="34" charset="0"/>
              </a:rPr>
              <a:t>Principles of Ecology</a:t>
            </a:r>
          </a:p>
          <a:p>
            <a:pPr eaLnBrk="1" hangingPunct="1"/>
            <a:r>
              <a:rPr lang="en-US" sz="1400" b="1">
                <a:solidFill>
                  <a:schemeClr val="bg1"/>
                </a:solidFill>
                <a:latin typeface="Trebuchet MS" pitchFamily="34" charset="0"/>
              </a:rPr>
              <a:t> </a:t>
            </a:r>
            <a:r>
              <a:rPr lang="en-US" b="1">
                <a:solidFill>
                  <a:schemeClr val="bg1"/>
                </a:solidFill>
                <a:latin typeface="Trebuchet MS" pitchFamily="34" charset="0"/>
              </a:rPr>
              <a:t>Networks</a:t>
            </a:r>
            <a:endParaRPr lang="nb-NO" b="1">
              <a:solidFill>
                <a:schemeClr val="bg1"/>
              </a:solidFill>
              <a:latin typeface="Trebuchet MS" pitchFamily="34" charset="0"/>
            </a:endParaRPr>
          </a:p>
          <a:p>
            <a:pPr eaLnBrk="1" hangingPunct="1">
              <a:spcAft>
                <a:spcPts val="600"/>
              </a:spcAft>
            </a:pPr>
            <a:r>
              <a:rPr lang="en-US" sz="1400" b="1">
                <a:solidFill>
                  <a:schemeClr val="bg1"/>
                </a:solidFill>
                <a:latin typeface="Trebuchet MS" pitchFamily="34" charset="0"/>
              </a:rPr>
              <a:t>At all scales of nature, we find living systems nesting within other living systems – networks within networks. Their boundaries are not boundaries of separation but boundaries of identity. All living systems communicate with one another and share resources across their boundaries.</a:t>
            </a:r>
            <a:endParaRPr lang="nb-NO" sz="1400" b="1">
              <a:solidFill>
                <a:schemeClr val="bg1"/>
              </a:solidFill>
              <a:latin typeface="Trebuchet MS" pitchFamily="34" charset="0"/>
            </a:endParaRPr>
          </a:p>
          <a:p>
            <a:pPr eaLnBrk="1" hangingPunct="1"/>
            <a:r>
              <a:rPr lang="en-US" b="1">
                <a:solidFill>
                  <a:schemeClr val="bg1"/>
                </a:solidFill>
                <a:latin typeface="Trebuchet MS" pitchFamily="34" charset="0"/>
              </a:rPr>
              <a:t>Cycles</a:t>
            </a:r>
            <a:endParaRPr lang="nb-NO" b="1">
              <a:solidFill>
                <a:schemeClr val="bg1"/>
              </a:solidFill>
              <a:latin typeface="Trebuchet MS" pitchFamily="34" charset="0"/>
            </a:endParaRPr>
          </a:p>
          <a:p>
            <a:pPr eaLnBrk="1" hangingPunct="1">
              <a:spcAft>
                <a:spcPts val="600"/>
              </a:spcAft>
            </a:pPr>
            <a:r>
              <a:rPr lang="en-US" sz="1400" b="1">
                <a:solidFill>
                  <a:schemeClr val="bg1"/>
                </a:solidFill>
                <a:latin typeface="Trebuchet MS" pitchFamily="34" charset="0"/>
              </a:rPr>
              <a:t>All living organisms must feed on continual flows of matter and energy from their environment to stay alive, and all living organisms continually produce waste. However, and ecosystem generates no net waste, one species’ waste being another species’ food. Thus, matter cycles continually through the web of life.</a:t>
            </a:r>
            <a:endParaRPr lang="nb-NO" sz="1400" b="1">
              <a:solidFill>
                <a:schemeClr val="bg1"/>
              </a:solidFill>
              <a:latin typeface="Trebuchet MS" pitchFamily="34" charset="0"/>
            </a:endParaRPr>
          </a:p>
          <a:p>
            <a:pPr eaLnBrk="1" hangingPunct="1"/>
            <a:r>
              <a:rPr lang="en-US" b="1">
                <a:solidFill>
                  <a:schemeClr val="bg1"/>
                </a:solidFill>
                <a:latin typeface="Trebuchet MS" pitchFamily="34" charset="0"/>
              </a:rPr>
              <a:t>Solar energy</a:t>
            </a:r>
            <a:endParaRPr lang="nb-NO" b="1">
              <a:solidFill>
                <a:schemeClr val="bg1"/>
              </a:solidFill>
              <a:latin typeface="Trebuchet MS" pitchFamily="34" charset="0"/>
            </a:endParaRPr>
          </a:p>
          <a:p>
            <a:pPr eaLnBrk="1" hangingPunct="1">
              <a:spcAft>
                <a:spcPts val="600"/>
              </a:spcAft>
            </a:pPr>
            <a:r>
              <a:rPr lang="en-US" sz="1400" b="1">
                <a:solidFill>
                  <a:schemeClr val="bg1"/>
                </a:solidFill>
                <a:latin typeface="Trebuchet MS" pitchFamily="34" charset="0"/>
              </a:rPr>
              <a:t>Solar energy, transformed into chemical energy by the photosynthesis of green plants, drives the ecological cycles.</a:t>
            </a:r>
            <a:endParaRPr lang="nb-NO" sz="1400" b="1">
              <a:solidFill>
                <a:schemeClr val="bg1"/>
              </a:solidFill>
              <a:latin typeface="Trebuchet MS" pitchFamily="34" charset="0"/>
            </a:endParaRPr>
          </a:p>
          <a:p>
            <a:pPr eaLnBrk="1" hangingPunct="1"/>
            <a:r>
              <a:rPr lang="en-US" b="1">
                <a:solidFill>
                  <a:schemeClr val="bg1"/>
                </a:solidFill>
                <a:latin typeface="Trebuchet MS" pitchFamily="34" charset="0"/>
              </a:rPr>
              <a:t>Partnership</a:t>
            </a:r>
            <a:endParaRPr lang="nb-NO" b="1">
              <a:solidFill>
                <a:schemeClr val="bg1"/>
              </a:solidFill>
              <a:latin typeface="Trebuchet MS" pitchFamily="34" charset="0"/>
            </a:endParaRPr>
          </a:p>
          <a:p>
            <a:pPr eaLnBrk="1" hangingPunct="1">
              <a:spcAft>
                <a:spcPts val="600"/>
              </a:spcAft>
            </a:pPr>
            <a:r>
              <a:rPr lang="en-US" sz="1400" b="1">
                <a:solidFill>
                  <a:schemeClr val="bg1"/>
                </a:solidFill>
                <a:latin typeface="Trebuchet MS" pitchFamily="34" charset="0"/>
              </a:rPr>
              <a:t>The exchange of energy and resources in an ecosystem are sustained by pervasive co-operation. Life did not take over the planet by combat but by co-operation, partnership, and networking.</a:t>
            </a:r>
            <a:endParaRPr lang="nb-NO" sz="1400" b="1">
              <a:solidFill>
                <a:schemeClr val="bg1"/>
              </a:solidFill>
              <a:latin typeface="Trebuchet MS" pitchFamily="34" charset="0"/>
            </a:endParaRPr>
          </a:p>
          <a:p>
            <a:pPr eaLnBrk="1" hangingPunct="1"/>
            <a:r>
              <a:rPr lang="en-US" b="1">
                <a:solidFill>
                  <a:schemeClr val="bg1"/>
                </a:solidFill>
                <a:latin typeface="Trebuchet MS" pitchFamily="34" charset="0"/>
              </a:rPr>
              <a:t>Diversity</a:t>
            </a:r>
            <a:endParaRPr lang="nb-NO" b="1">
              <a:solidFill>
                <a:schemeClr val="bg1"/>
              </a:solidFill>
              <a:latin typeface="Trebuchet MS" pitchFamily="34" charset="0"/>
            </a:endParaRPr>
          </a:p>
          <a:p>
            <a:pPr eaLnBrk="1" hangingPunct="1">
              <a:spcAft>
                <a:spcPts val="600"/>
              </a:spcAft>
            </a:pPr>
            <a:r>
              <a:rPr lang="en-US" sz="1400" b="1">
                <a:solidFill>
                  <a:schemeClr val="bg1"/>
                </a:solidFill>
                <a:latin typeface="Trebuchet MS" pitchFamily="34" charset="0"/>
              </a:rPr>
              <a:t>Ecosystems achieve stability and resilience through the richness and complexity of their ecological webs. The greater their diversity, the more resilient they will be.</a:t>
            </a:r>
            <a:endParaRPr lang="nb-NO" sz="1400" b="1">
              <a:solidFill>
                <a:schemeClr val="bg1"/>
              </a:solidFill>
              <a:latin typeface="Trebuchet MS" pitchFamily="34" charset="0"/>
            </a:endParaRPr>
          </a:p>
          <a:p>
            <a:pPr eaLnBrk="1" hangingPunct="1"/>
            <a:r>
              <a:rPr lang="en-US" b="1">
                <a:solidFill>
                  <a:schemeClr val="bg1"/>
                </a:solidFill>
                <a:latin typeface="Trebuchet MS" pitchFamily="34" charset="0"/>
              </a:rPr>
              <a:t>Dynamic Balance</a:t>
            </a:r>
            <a:endParaRPr lang="nb-NO" b="1">
              <a:solidFill>
                <a:schemeClr val="bg1"/>
              </a:solidFill>
              <a:latin typeface="Trebuchet MS" pitchFamily="34" charset="0"/>
            </a:endParaRPr>
          </a:p>
          <a:p>
            <a:pPr eaLnBrk="1" hangingPunct="1"/>
            <a:r>
              <a:rPr lang="en-US" sz="1400" b="1">
                <a:solidFill>
                  <a:schemeClr val="bg1"/>
                </a:solidFill>
                <a:latin typeface="Trebuchet MS" pitchFamily="34" charset="0"/>
              </a:rPr>
              <a:t>An ecosystem is a flexible, ever-fluctuating network. Its flexibility is a consequence of multiple feedback loops that keep the system in a state of dynamic balance. No single variable is maximized; all variables fluctuate around their optimal values. </a:t>
            </a:r>
            <a:endParaRPr lang="nb-NO" sz="1400" b="1">
              <a:solidFill>
                <a:schemeClr val="bg1"/>
              </a:solidFill>
              <a:latin typeface="Trebuchet MS" pitchFamily="34" charset="0"/>
            </a:endParaRPr>
          </a:p>
          <a:p>
            <a:pPr eaLnBrk="1" hangingPunct="1"/>
            <a:r>
              <a:rPr lang="en-US" sz="1400" b="1">
                <a:solidFill>
                  <a:schemeClr val="bg1"/>
                </a:solidFill>
                <a:latin typeface="Trebuchet MS" pitchFamily="34" charset="0"/>
              </a:rPr>
              <a:t> </a:t>
            </a:r>
            <a:endParaRPr lang="nb-NO" sz="1400" b="1">
              <a:solidFill>
                <a:schemeClr val="bg1"/>
              </a:solidFill>
              <a:latin typeface="Trebuchet MS"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Immagine 1" descr="fondo13.jpg"/>
          <p:cNvPicPr>
            <a:picLocks noChangeAspect="1"/>
          </p:cNvPicPr>
          <p:nvPr/>
        </p:nvPicPr>
        <p:blipFill>
          <a:blip r:embed="rId3" cstate="print">
            <a:lum bright="-12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CasellaDiTesto 11"/>
          <p:cNvSpPr txBox="1">
            <a:spLocks noChangeArrowheads="1"/>
          </p:cNvSpPr>
          <p:nvPr/>
        </p:nvSpPr>
        <p:spPr bwMode="auto">
          <a:xfrm>
            <a:off x="793750" y="298450"/>
            <a:ext cx="73596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800" b="1">
                <a:latin typeface="Trebuchet MS" pitchFamily="34" charset="0"/>
              </a:rPr>
              <a:t>Agroecological principles underlying productivity, sustainability and resiliency of agroecosystems</a:t>
            </a:r>
            <a:endParaRPr lang="nb-NO" sz="2800" b="1">
              <a:latin typeface="Trebuchet MS" pitchFamily="34" charset="0"/>
            </a:endParaRPr>
          </a:p>
        </p:txBody>
      </p:sp>
      <p:sp>
        <p:nvSpPr>
          <p:cNvPr id="15364" name="TekstSylinder 1"/>
          <p:cNvSpPr txBox="1">
            <a:spLocks noChangeArrowheads="1"/>
          </p:cNvSpPr>
          <p:nvPr/>
        </p:nvSpPr>
        <p:spPr bwMode="auto">
          <a:xfrm>
            <a:off x="762000" y="2819400"/>
            <a:ext cx="7772400" cy="340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Aft>
                <a:spcPts val="1800"/>
              </a:spcAft>
              <a:buFont typeface="Wingdings" pitchFamily="2" charset="2"/>
              <a:buChar char="Ø"/>
            </a:pPr>
            <a:r>
              <a:rPr lang="en-US" sz="2000" b="1">
                <a:solidFill>
                  <a:schemeClr val="bg1"/>
                </a:solidFill>
                <a:latin typeface="Trebuchet MS" pitchFamily="34" charset="0"/>
              </a:rPr>
              <a:t>Spatial and temporal genetic and species diversity at farm and landcape level  </a:t>
            </a:r>
            <a:endParaRPr lang="nb-NO" sz="2000" b="1">
              <a:solidFill>
                <a:schemeClr val="bg1"/>
              </a:solidFill>
              <a:latin typeface="Trebuchet MS" pitchFamily="34" charset="0"/>
            </a:endParaRPr>
          </a:p>
          <a:p>
            <a:pPr eaLnBrk="1" hangingPunct="1">
              <a:spcAft>
                <a:spcPts val="1800"/>
              </a:spcAft>
              <a:buFont typeface="Wingdings" pitchFamily="2" charset="2"/>
              <a:buChar char="Ø"/>
            </a:pPr>
            <a:r>
              <a:rPr lang="en-US" sz="2000" b="1">
                <a:solidFill>
                  <a:schemeClr val="bg1"/>
                </a:solidFill>
                <a:latin typeface="Trebuchet MS" pitchFamily="34" charset="0"/>
              </a:rPr>
              <a:t>Crop and animal integration </a:t>
            </a:r>
            <a:endParaRPr lang="nb-NO" sz="2000" b="1">
              <a:solidFill>
                <a:schemeClr val="bg1"/>
              </a:solidFill>
              <a:latin typeface="Trebuchet MS" pitchFamily="34" charset="0"/>
            </a:endParaRPr>
          </a:p>
          <a:p>
            <a:pPr eaLnBrk="1" hangingPunct="1">
              <a:spcAft>
                <a:spcPts val="1800"/>
              </a:spcAft>
              <a:buFont typeface="Wingdings" pitchFamily="2" charset="2"/>
              <a:buChar char="Ø"/>
            </a:pPr>
            <a:r>
              <a:rPr lang="en-US" sz="2000" b="1">
                <a:solidFill>
                  <a:schemeClr val="bg1"/>
                </a:solidFill>
                <a:latin typeface="Trebuchet MS" pitchFamily="34" charset="0"/>
              </a:rPr>
              <a:t>Biologically active organic matter rich soils</a:t>
            </a:r>
            <a:endParaRPr lang="nb-NO" sz="2000" b="1">
              <a:solidFill>
                <a:schemeClr val="bg1"/>
              </a:solidFill>
              <a:latin typeface="Trebuchet MS" pitchFamily="34" charset="0"/>
            </a:endParaRPr>
          </a:p>
          <a:p>
            <a:pPr eaLnBrk="1" hangingPunct="1">
              <a:spcAft>
                <a:spcPts val="1800"/>
              </a:spcAft>
              <a:buFont typeface="Wingdings" pitchFamily="2" charset="2"/>
              <a:buChar char="Ø"/>
            </a:pPr>
            <a:r>
              <a:rPr lang="en-US" sz="2000" b="1">
                <a:solidFill>
                  <a:schemeClr val="bg1"/>
                </a:solidFill>
                <a:latin typeface="Trebuchet MS" pitchFamily="34" charset="0"/>
              </a:rPr>
              <a:t>Hi biomass recycling rates and tight nutrient cycles </a:t>
            </a:r>
          </a:p>
          <a:p>
            <a:pPr eaLnBrk="1" hangingPunct="1">
              <a:spcAft>
                <a:spcPts val="1800"/>
              </a:spcAft>
              <a:buFont typeface="Wingdings" pitchFamily="2" charset="2"/>
              <a:buChar char="Ø"/>
            </a:pPr>
            <a:r>
              <a:rPr lang="en-US" sz="2000" b="1">
                <a:solidFill>
                  <a:schemeClr val="bg1"/>
                </a:solidFill>
                <a:latin typeface="Trebuchet MS" pitchFamily="34" charset="0"/>
              </a:rPr>
              <a:t>Optimization of the use of space (agroecological redesign)</a:t>
            </a:r>
            <a:endParaRPr lang="nb-NO" sz="2000" b="1">
              <a:solidFill>
                <a:schemeClr val="bg1"/>
              </a:solidFill>
              <a:latin typeface="Trebuchet MS" pitchFamily="34" charset="0"/>
            </a:endParaRPr>
          </a:p>
          <a:p>
            <a:pPr eaLnBrk="1" hangingPunct="1">
              <a:spcAft>
                <a:spcPts val="1800"/>
              </a:spcAft>
              <a:buFont typeface="Wingdings" pitchFamily="2" charset="2"/>
              <a:buChar char="Ø"/>
            </a:pPr>
            <a:endParaRPr lang="nb-NO" sz="2000" b="1">
              <a:solidFill>
                <a:schemeClr val="bg1"/>
              </a:solidFill>
              <a:latin typeface="Trebuchet MS"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Immagine 2" descr="fondo2.jpg"/>
          <p:cNvPicPr>
            <a:picLocks noChangeAspect="1"/>
          </p:cNvPicPr>
          <p:nvPr/>
        </p:nvPicPr>
        <p:blipFill>
          <a:blip r:embed="rId3" cstate="print">
            <a:extLst>
              <a:ext uri="{28A0092B-C50C-407E-A947-70E740481C1C}">
                <a14:useLocalDpi xmlns:a14="http://schemas.microsoft.com/office/drawing/2010/main" val="0"/>
              </a:ext>
            </a:extLst>
          </a:blip>
          <a:srcRect l="232" t="31863" r="32695" b="-2647"/>
          <a:stretch>
            <a:fillRect/>
          </a:stretch>
        </p:blipFill>
        <p:spPr bwMode="auto">
          <a:xfrm>
            <a:off x="0" y="0"/>
            <a:ext cx="9280525" cy="734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kstSylinder 4"/>
          <p:cNvSpPr txBox="1"/>
          <p:nvPr/>
        </p:nvSpPr>
        <p:spPr>
          <a:xfrm>
            <a:off x="563563" y="863600"/>
            <a:ext cx="8153400" cy="5062538"/>
          </a:xfrm>
          <a:prstGeom prst="rect">
            <a:avLst/>
          </a:prstGeom>
          <a:noFill/>
        </p:spPr>
        <p:txBody>
          <a:bodyPr>
            <a:spAutoFit/>
          </a:bodyPr>
          <a:lstStyle/>
          <a:p>
            <a:pPr>
              <a:defRPr/>
            </a:pPr>
            <a:r>
              <a:rPr lang="nb-NO" sz="3200" b="1" dirty="0" err="1">
                <a:solidFill>
                  <a:schemeClr val="bg1"/>
                </a:solidFill>
                <a:latin typeface="Trebuchet MS" pitchFamily="34" charset="0"/>
              </a:rPr>
              <a:t>Agroecosystem</a:t>
            </a:r>
            <a:r>
              <a:rPr lang="nb-NO" sz="3200" b="1" dirty="0">
                <a:solidFill>
                  <a:schemeClr val="bg1"/>
                </a:solidFill>
                <a:latin typeface="Trebuchet MS" pitchFamily="34" charset="0"/>
              </a:rPr>
              <a:t> </a:t>
            </a:r>
            <a:r>
              <a:rPr lang="nb-NO" sz="3200" b="1" dirty="0" err="1">
                <a:solidFill>
                  <a:schemeClr val="bg1"/>
                </a:solidFill>
                <a:latin typeface="Trebuchet MS" pitchFamily="34" charset="0"/>
              </a:rPr>
              <a:t>Processes</a:t>
            </a:r>
            <a:r>
              <a:rPr lang="nb-NO" sz="3200" b="1" dirty="0">
                <a:solidFill>
                  <a:schemeClr val="bg1"/>
                </a:solidFill>
                <a:latin typeface="Trebuchet MS" pitchFamily="34" charset="0"/>
              </a:rPr>
              <a:t> to </a:t>
            </a:r>
            <a:r>
              <a:rPr lang="nb-NO" sz="3200" b="1" dirty="0" err="1">
                <a:solidFill>
                  <a:schemeClr val="bg1"/>
                </a:solidFill>
                <a:latin typeface="Trebuchet MS" pitchFamily="34" charset="0"/>
              </a:rPr>
              <a:t>Optimize</a:t>
            </a:r>
            <a:endParaRPr lang="nb-NO" sz="3200" b="1" dirty="0">
              <a:solidFill>
                <a:schemeClr val="bg1"/>
              </a:solidFill>
              <a:latin typeface="Trebuchet MS" pitchFamily="34" charset="0"/>
            </a:endParaRPr>
          </a:p>
          <a:p>
            <a:pPr>
              <a:defRPr/>
            </a:pPr>
            <a:endParaRPr lang="nb-NO" sz="2400" b="1" dirty="0">
              <a:solidFill>
                <a:schemeClr val="bg1"/>
              </a:solidFill>
              <a:latin typeface="Trebuchet MS" pitchFamily="34" charset="0"/>
            </a:endParaRPr>
          </a:p>
          <a:p>
            <a:pPr marL="342900" indent="-342900">
              <a:spcAft>
                <a:spcPts val="1800"/>
              </a:spcAft>
              <a:buFont typeface="Arial" pitchFamily="34" charset="0"/>
              <a:buChar char="•"/>
              <a:defRPr/>
            </a:pPr>
            <a:r>
              <a:rPr lang="en-US" sz="2400" b="1" dirty="0">
                <a:solidFill>
                  <a:schemeClr val="bg1"/>
                </a:solidFill>
                <a:latin typeface="Trebuchet MS" pitchFamily="34" charset="0"/>
              </a:rPr>
              <a:t>Organic matter accumulation and nutrient cycling</a:t>
            </a:r>
            <a:endParaRPr lang="nb-NO" sz="2400" dirty="0">
              <a:solidFill>
                <a:schemeClr val="bg1"/>
              </a:solidFill>
              <a:latin typeface="Trebuchet MS" pitchFamily="34" charset="0"/>
            </a:endParaRPr>
          </a:p>
          <a:p>
            <a:pPr marL="342900" indent="-342900">
              <a:spcAft>
                <a:spcPts val="1800"/>
              </a:spcAft>
              <a:buFont typeface="Arial" pitchFamily="34" charset="0"/>
              <a:buChar char="•"/>
              <a:defRPr/>
            </a:pPr>
            <a:r>
              <a:rPr lang="en-US" sz="2400" b="1" dirty="0">
                <a:solidFill>
                  <a:schemeClr val="bg1"/>
                </a:solidFill>
                <a:latin typeface="Trebuchet MS" pitchFamily="34" charset="0"/>
              </a:rPr>
              <a:t>Soil biological activity</a:t>
            </a:r>
            <a:endParaRPr lang="nb-NO" sz="2400" dirty="0">
              <a:solidFill>
                <a:schemeClr val="bg1"/>
              </a:solidFill>
              <a:latin typeface="Trebuchet MS" pitchFamily="34" charset="0"/>
            </a:endParaRPr>
          </a:p>
          <a:p>
            <a:pPr marL="342900" indent="-342900">
              <a:spcAft>
                <a:spcPts val="1800"/>
              </a:spcAft>
              <a:buFont typeface="Arial" pitchFamily="34" charset="0"/>
              <a:buChar char="•"/>
              <a:defRPr/>
            </a:pPr>
            <a:r>
              <a:rPr lang="en-US" sz="2400" b="1" dirty="0">
                <a:solidFill>
                  <a:schemeClr val="bg1"/>
                </a:solidFill>
                <a:latin typeface="Trebuchet MS" pitchFamily="34" charset="0"/>
              </a:rPr>
              <a:t>Natural control mechanisms (disease suppression, </a:t>
            </a:r>
            <a:r>
              <a:rPr lang="en-US" sz="2400" b="1" dirty="0" err="1">
                <a:solidFill>
                  <a:schemeClr val="bg1"/>
                </a:solidFill>
                <a:latin typeface="Trebuchet MS" pitchFamily="34" charset="0"/>
              </a:rPr>
              <a:t>biocontrol</a:t>
            </a:r>
            <a:r>
              <a:rPr lang="en-US" sz="2400" b="1" dirty="0">
                <a:solidFill>
                  <a:schemeClr val="bg1"/>
                </a:solidFill>
                <a:latin typeface="Trebuchet MS" pitchFamily="34" charset="0"/>
              </a:rPr>
              <a:t> of insects, weed interference)</a:t>
            </a:r>
            <a:endParaRPr lang="nb-NO" sz="2400" dirty="0">
              <a:solidFill>
                <a:schemeClr val="bg1"/>
              </a:solidFill>
              <a:latin typeface="Trebuchet MS" pitchFamily="34" charset="0"/>
            </a:endParaRPr>
          </a:p>
          <a:p>
            <a:pPr marL="342900" indent="-342900">
              <a:spcAft>
                <a:spcPts val="1800"/>
              </a:spcAft>
              <a:buFont typeface="Arial" pitchFamily="34" charset="0"/>
              <a:buChar char="•"/>
              <a:defRPr/>
            </a:pPr>
            <a:r>
              <a:rPr lang="en-US" sz="2400" b="1" dirty="0">
                <a:solidFill>
                  <a:schemeClr val="bg1"/>
                </a:solidFill>
                <a:latin typeface="Trebuchet MS" pitchFamily="34" charset="0"/>
              </a:rPr>
              <a:t>Resource conservation and regeneration (soil, water, </a:t>
            </a:r>
            <a:r>
              <a:rPr lang="en-US" sz="2400" b="1" dirty="0" err="1">
                <a:solidFill>
                  <a:schemeClr val="bg1"/>
                </a:solidFill>
                <a:latin typeface="Trebuchet MS" pitchFamily="34" charset="0"/>
              </a:rPr>
              <a:t>germplasm</a:t>
            </a:r>
            <a:r>
              <a:rPr lang="en-US" sz="2400" b="1" dirty="0">
                <a:solidFill>
                  <a:schemeClr val="bg1"/>
                </a:solidFill>
                <a:latin typeface="Trebuchet MS" pitchFamily="34" charset="0"/>
              </a:rPr>
              <a:t>, </a:t>
            </a:r>
            <a:r>
              <a:rPr lang="en-US" sz="2400" b="1" dirty="0" err="1">
                <a:solidFill>
                  <a:schemeClr val="bg1"/>
                </a:solidFill>
                <a:latin typeface="Trebuchet MS" pitchFamily="34" charset="0"/>
              </a:rPr>
              <a:t>etc</a:t>
            </a:r>
            <a:r>
              <a:rPr lang="en-US" sz="2400" b="1" dirty="0">
                <a:solidFill>
                  <a:schemeClr val="bg1"/>
                </a:solidFill>
                <a:latin typeface="Trebuchet MS" pitchFamily="34" charset="0"/>
              </a:rPr>
              <a:t>)</a:t>
            </a:r>
            <a:endParaRPr lang="nb-NO" sz="2400" dirty="0">
              <a:solidFill>
                <a:schemeClr val="bg1"/>
              </a:solidFill>
              <a:latin typeface="Trebuchet MS" pitchFamily="34" charset="0"/>
            </a:endParaRPr>
          </a:p>
          <a:p>
            <a:pPr marL="342900" indent="-342900">
              <a:spcAft>
                <a:spcPts val="1800"/>
              </a:spcAft>
              <a:buFont typeface="Arial" pitchFamily="34" charset="0"/>
              <a:buChar char="•"/>
              <a:defRPr/>
            </a:pPr>
            <a:r>
              <a:rPr lang="en-US" sz="2400" b="1" dirty="0">
                <a:solidFill>
                  <a:schemeClr val="bg1"/>
                </a:solidFill>
                <a:latin typeface="Trebuchet MS" pitchFamily="34" charset="0"/>
              </a:rPr>
              <a:t>General enhancement of </a:t>
            </a:r>
            <a:r>
              <a:rPr lang="en-US" sz="2400" b="1" dirty="0" err="1">
                <a:solidFill>
                  <a:schemeClr val="bg1"/>
                </a:solidFill>
                <a:latin typeface="Trebuchet MS" pitchFamily="34" charset="0"/>
              </a:rPr>
              <a:t>agrobiodiversity</a:t>
            </a:r>
            <a:endParaRPr lang="nb-NO" sz="2400" dirty="0">
              <a:solidFill>
                <a:schemeClr val="bg1"/>
              </a:solidFill>
              <a:latin typeface="Trebuchet MS" pitchFamily="34" charset="0"/>
            </a:endParaRPr>
          </a:p>
          <a:p>
            <a:pPr>
              <a:defRPr/>
            </a:pPr>
            <a:endParaRPr lang="nb-NO" sz="2400" dirty="0">
              <a:solidFill>
                <a:schemeClr val="bg1"/>
              </a:solidFill>
              <a:latin typeface="Trebuchet MS"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Immagine 6"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2" descr="01414-01"/>
          <p:cNvPicPr>
            <a:picLocks noChangeAspect="1" noChangeArrowheads="1"/>
          </p:cNvPicPr>
          <p:nvPr/>
        </p:nvPicPr>
        <p:blipFill>
          <a:blip r:embed="rId4" cstate="print">
            <a:extLst>
              <a:ext uri="{28A0092B-C50C-407E-A947-70E740481C1C}">
                <a14:useLocalDpi xmlns:a14="http://schemas.microsoft.com/office/drawing/2010/main" val="0"/>
              </a:ext>
            </a:extLst>
          </a:blip>
          <a:srcRect l="14162" r="13599" b="26099"/>
          <a:stretch>
            <a:fillRect/>
          </a:stretch>
        </p:blipFill>
        <p:spPr bwMode="auto">
          <a:xfrm>
            <a:off x="1066800" y="381000"/>
            <a:ext cx="7132638"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kstSylinder 6"/>
          <p:cNvSpPr txBox="1">
            <a:spLocks noChangeArrowheads="1"/>
          </p:cNvSpPr>
          <p:nvPr/>
        </p:nvSpPr>
        <p:spPr bwMode="auto">
          <a:xfrm>
            <a:off x="252413" y="5295900"/>
            <a:ext cx="87391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b="1">
                <a:latin typeface="Trebuchet MS" pitchFamily="34" charset="0"/>
              </a:rPr>
              <a:t>Sustainable agricultural systems are conceptualized here as being low in material input (pesticides, inorganic fertilizer, etc.) and high in information input (applied ecological knowledge of the system). High chemical input practices conceal and depreciate the importance of ecological processes occurring in agricultural systems. However, as pesticides, fertilizer, etc. are reduced, greater knowledge of the interaction occurring in agroecosystems is required for success. Furthermore, this knowledge must be applied in a practical manner to maintain agroecosystem productivity. </a:t>
            </a:r>
            <a:endParaRPr lang="nb-NO" sz="1400" b="1">
              <a:latin typeface="Trebuchet MS"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Immagine 1" descr="fondo11.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3" descr="01515-01"/>
          <p:cNvPicPr>
            <a:picLocks noChangeAspect="1" noChangeArrowheads="1"/>
          </p:cNvPicPr>
          <p:nvPr/>
        </p:nvPicPr>
        <p:blipFill>
          <a:blip r:embed="rId4" cstate="print">
            <a:extLst>
              <a:ext uri="{28A0092B-C50C-407E-A947-70E740481C1C}">
                <a14:useLocalDpi xmlns:a14="http://schemas.microsoft.com/office/drawing/2010/main" val="0"/>
              </a:ext>
            </a:extLst>
          </a:blip>
          <a:srcRect l="8286" r="10857"/>
          <a:stretch>
            <a:fillRect/>
          </a:stretch>
        </p:blipFill>
        <p:spPr bwMode="auto">
          <a:xfrm>
            <a:off x="857250" y="384175"/>
            <a:ext cx="7394575" cy="608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nb-NO" smtClean="0"/>
          </a:p>
        </p:txBody>
      </p:sp>
      <p:pic>
        <p:nvPicPr>
          <p:cNvPr id="19459" name="Immagine 2" descr="fondo2.jpg"/>
          <p:cNvPicPr>
            <a:picLocks noChangeAspect="1"/>
          </p:cNvPicPr>
          <p:nvPr/>
        </p:nvPicPr>
        <p:blipFill>
          <a:blip r:embed="rId3" cstate="print">
            <a:lum contrast="-26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3" descr="02626-01"/>
          <p:cNvPicPr>
            <a:picLocks noChangeAspect="1" noChangeArrowheads="1"/>
          </p:cNvPicPr>
          <p:nvPr/>
        </p:nvPicPr>
        <p:blipFill>
          <a:blip r:embed="rId4" cstate="print">
            <a:extLst>
              <a:ext uri="{28A0092B-C50C-407E-A947-70E740481C1C}">
                <a14:useLocalDpi xmlns:a14="http://schemas.microsoft.com/office/drawing/2010/main" val="0"/>
              </a:ext>
            </a:extLst>
          </a:blip>
          <a:srcRect l="4437"/>
          <a:stretch>
            <a:fillRect/>
          </a:stretch>
        </p:blipFill>
        <p:spPr bwMode="auto">
          <a:xfrm>
            <a:off x="241300" y="228600"/>
            <a:ext cx="87503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sept03 2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Immagine 6"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2" descr="001_1-01"/>
          <p:cNvPicPr>
            <a:picLocks noChangeAspect="1" noChangeArrowheads="1"/>
          </p:cNvPicPr>
          <p:nvPr/>
        </p:nvPicPr>
        <p:blipFill>
          <a:blip r:embed="rId4" cstate="print">
            <a:lum bright="12000"/>
            <a:extLst>
              <a:ext uri="{28A0092B-C50C-407E-A947-70E740481C1C}">
                <a14:useLocalDpi xmlns:a14="http://schemas.microsoft.com/office/drawing/2010/main" val="0"/>
              </a:ext>
            </a:extLst>
          </a:blip>
          <a:srcRect/>
          <a:stretch>
            <a:fillRect/>
          </a:stretch>
        </p:blipFill>
        <p:spPr bwMode="auto">
          <a:xfrm>
            <a:off x="0" y="384175"/>
            <a:ext cx="9144000" cy="608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sustinsumo"/>
          <p:cNvPicPr>
            <a:picLocks noChangeAspect="1" noChangeArrowheads="1"/>
          </p:cNvPicPr>
          <p:nvPr/>
        </p:nvPicPr>
        <p:blipFill>
          <a:blip r:embed="rId3" cstate="print">
            <a:extLst>
              <a:ext uri="{28A0092B-C50C-407E-A947-70E740481C1C}">
                <a14:useLocalDpi xmlns:a14="http://schemas.microsoft.com/office/drawing/2010/main" val="0"/>
              </a:ext>
            </a:extLst>
          </a:blip>
          <a:srcRect l="3333" t="18913" r="-3333" b="24837"/>
          <a:stretch>
            <a:fillRect/>
          </a:stretch>
        </p:blipFill>
        <p:spPr bwMode="auto">
          <a:xfrm>
            <a:off x="-111125" y="-228600"/>
            <a:ext cx="9636125" cy="723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Immagine 2" descr="fondo2.jpg"/>
          <p:cNvPicPr>
            <a:picLocks noChangeAspect="1"/>
          </p:cNvPicPr>
          <p:nvPr/>
        </p:nvPicPr>
        <p:blipFill>
          <a:blip r:embed="rId3" cstate="print">
            <a:lum contrast="-26000"/>
            <a:extLst>
              <a:ext uri="{28A0092B-C50C-407E-A947-70E740481C1C}">
                <a14:useLocalDpi xmlns:a14="http://schemas.microsoft.com/office/drawing/2010/main" val="0"/>
              </a:ext>
            </a:extLst>
          </a:blip>
          <a:srcRect l="232" t="31863" r="32695" b="-2647"/>
          <a:stretch>
            <a:fillRect/>
          </a:stretch>
        </p:blipFill>
        <p:spPr bwMode="auto">
          <a:xfrm>
            <a:off x="0" y="-168275"/>
            <a:ext cx="9280525" cy="734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2"/>
          <p:cNvSpPr txBox="1">
            <a:spLocks noChangeArrowheads="1"/>
          </p:cNvSpPr>
          <p:nvPr/>
        </p:nvSpPr>
        <p:spPr bwMode="auto">
          <a:xfrm>
            <a:off x="457200" y="228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4400" b="1">
                <a:solidFill>
                  <a:schemeClr val="bg1"/>
                </a:solidFill>
                <a:latin typeface="Trebuchet MS" pitchFamily="34" charset="0"/>
              </a:rPr>
              <a:t>Input susbstitution vs agroecological approach</a:t>
            </a:r>
          </a:p>
        </p:txBody>
      </p:sp>
      <p:sp>
        <p:nvSpPr>
          <p:cNvPr id="22532" name="Rectangle 3"/>
          <p:cNvSpPr txBox="1">
            <a:spLocks noChangeArrowheads="1"/>
          </p:cNvSpPr>
          <p:nvPr/>
        </p:nvSpPr>
        <p:spPr bwMode="auto">
          <a:xfrm>
            <a:off x="457200" y="1798638"/>
            <a:ext cx="4038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Aft>
                <a:spcPts val="1200"/>
              </a:spcAft>
              <a:buFontTx/>
              <a:buChar char="•"/>
            </a:pPr>
            <a:r>
              <a:rPr lang="en-US" sz="2800" b="1">
                <a:solidFill>
                  <a:schemeClr val="bg1"/>
                </a:solidFill>
                <a:latin typeface="Trebuchet MS" pitchFamily="34" charset="0"/>
              </a:rPr>
              <a:t>Symptoms</a:t>
            </a:r>
          </a:p>
          <a:p>
            <a:pPr>
              <a:spcAft>
                <a:spcPts val="1200"/>
              </a:spcAft>
              <a:buFontTx/>
              <a:buChar char="•"/>
            </a:pPr>
            <a:r>
              <a:rPr lang="en-US" sz="2800" b="1">
                <a:solidFill>
                  <a:schemeClr val="bg1"/>
                </a:solidFill>
                <a:latin typeface="Trebuchet MS" pitchFamily="34" charset="0"/>
              </a:rPr>
              <a:t>limiting factors</a:t>
            </a:r>
          </a:p>
          <a:p>
            <a:pPr>
              <a:spcAft>
                <a:spcPts val="1200"/>
              </a:spcAft>
              <a:buFontTx/>
              <a:buChar char="•"/>
            </a:pPr>
            <a:r>
              <a:rPr lang="en-US" sz="2800" b="1">
                <a:solidFill>
                  <a:schemeClr val="bg1"/>
                </a:solidFill>
                <a:latin typeface="Trebuchet MS" pitchFamily="34" charset="0"/>
              </a:rPr>
              <a:t>external inputs</a:t>
            </a:r>
          </a:p>
          <a:p>
            <a:pPr>
              <a:spcAft>
                <a:spcPts val="1200"/>
              </a:spcAft>
              <a:buFontTx/>
              <a:buChar char="•"/>
            </a:pPr>
            <a:r>
              <a:rPr lang="en-US" sz="2800" b="1">
                <a:solidFill>
                  <a:schemeClr val="bg1"/>
                </a:solidFill>
                <a:latin typeface="Trebuchet MS" pitchFamily="34" charset="0"/>
              </a:rPr>
              <a:t>maximize yields</a:t>
            </a:r>
          </a:p>
          <a:p>
            <a:pPr>
              <a:spcAft>
                <a:spcPts val="1200"/>
              </a:spcAft>
              <a:buFontTx/>
              <a:buChar char="•"/>
            </a:pPr>
            <a:r>
              <a:rPr lang="en-US" sz="2800" b="1">
                <a:solidFill>
                  <a:schemeClr val="bg1"/>
                </a:solidFill>
                <a:latin typeface="Trebuchet MS" pitchFamily="34" charset="0"/>
              </a:rPr>
              <a:t>monoculture</a:t>
            </a:r>
          </a:p>
          <a:p>
            <a:pPr>
              <a:spcAft>
                <a:spcPts val="1200"/>
              </a:spcAft>
              <a:buFontTx/>
              <a:buChar char="•"/>
            </a:pPr>
            <a:r>
              <a:rPr lang="en-US" sz="2800" b="1">
                <a:solidFill>
                  <a:schemeClr val="bg1"/>
                </a:solidFill>
                <a:latin typeface="Trebuchet MS" pitchFamily="34" charset="0"/>
              </a:rPr>
              <a:t>ususally one product</a:t>
            </a:r>
          </a:p>
        </p:txBody>
      </p:sp>
      <p:sp>
        <p:nvSpPr>
          <p:cNvPr id="22533" name="Rectangle 4"/>
          <p:cNvSpPr txBox="1">
            <a:spLocks noChangeArrowheads="1"/>
          </p:cNvSpPr>
          <p:nvPr/>
        </p:nvSpPr>
        <p:spPr bwMode="auto">
          <a:xfrm>
            <a:off x="4648200" y="1828800"/>
            <a:ext cx="4495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Aft>
                <a:spcPts val="1200"/>
              </a:spcAft>
              <a:buFontTx/>
              <a:buChar char="•"/>
            </a:pPr>
            <a:r>
              <a:rPr lang="en-US" sz="2800" b="1">
                <a:solidFill>
                  <a:schemeClr val="bg1"/>
                </a:solidFill>
                <a:latin typeface="Trebuchet MS" pitchFamily="34" charset="0"/>
              </a:rPr>
              <a:t>Root causes</a:t>
            </a:r>
          </a:p>
          <a:p>
            <a:pPr>
              <a:spcAft>
                <a:spcPts val="1200"/>
              </a:spcAft>
              <a:buFontTx/>
              <a:buChar char="•"/>
            </a:pPr>
            <a:r>
              <a:rPr lang="en-US" sz="2800" b="1">
                <a:solidFill>
                  <a:schemeClr val="bg1"/>
                </a:solidFill>
                <a:latin typeface="Trebuchet MS" pitchFamily="34" charset="0"/>
              </a:rPr>
              <a:t>processes</a:t>
            </a:r>
          </a:p>
          <a:p>
            <a:pPr>
              <a:spcAft>
                <a:spcPts val="1200"/>
              </a:spcAft>
              <a:buFontTx/>
              <a:buChar char="•"/>
            </a:pPr>
            <a:r>
              <a:rPr lang="en-US" sz="2800" b="1">
                <a:solidFill>
                  <a:schemeClr val="bg1"/>
                </a:solidFill>
                <a:latin typeface="Trebuchet MS" pitchFamily="34" charset="0"/>
              </a:rPr>
              <a:t>interactions/synergy</a:t>
            </a:r>
          </a:p>
          <a:p>
            <a:pPr>
              <a:spcAft>
                <a:spcPts val="1200"/>
              </a:spcAft>
              <a:buFontTx/>
              <a:buChar char="•"/>
            </a:pPr>
            <a:r>
              <a:rPr lang="en-US" sz="2800" b="1">
                <a:solidFill>
                  <a:schemeClr val="bg1"/>
                </a:solidFill>
                <a:latin typeface="Trebuchet MS" pitchFamily="34" charset="0"/>
              </a:rPr>
              <a:t>stabilization</a:t>
            </a:r>
          </a:p>
          <a:p>
            <a:pPr>
              <a:spcAft>
                <a:spcPts val="1200"/>
              </a:spcAft>
              <a:buFontTx/>
              <a:buChar char="•"/>
            </a:pPr>
            <a:r>
              <a:rPr lang="en-US" sz="2800" b="1">
                <a:solidFill>
                  <a:schemeClr val="bg1"/>
                </a:solidFill>
                <a:latin typeface="Trebuchet MS" pitchFamily="34" charset="0"/>
              </a:rPr>
              <a:t>diversification</a:t>
            </a:r>
          </a:p>
          <a:p>
            <a:pPr>
              <a:spcAft>
                <a:spcPts val="1200"/>
              </a:spcAft>
              <a:buFontTx/>
              <a:buChar char="•"/>
            </a:pPr>
            <a:r>
              <a:rPr lang="en-US" sz="2800" b="1">
                <a:solidFill>
                  <a:schemeClr val="bg1"/>
                </a:solidFill>
                <a:latin typeface="Trebuchet MS" pitchFamily="34" charset="0"/>
              </a:rPr>
              <a:t>multiple functions and products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Immagine 101" descr="fondo3.jpg"/>
          <p:cNvPicPr>
            <a:picLocks noChangeAspect="1"/>
          </p:cNvPicPr>
          <p:nvPr/>
        </p:nvPicPr>
        <p:blipFill>
          <a:blip r:embed="rId3" cstate="print">
            <a:extLst>
              <a:ext uri="{28A0092B-C50C-407E-A947-70E740481C1C}">
                <a14:useLocalDpi xmlns:a14="http://schemas.microsoft.com/office/drawing/2010/main" val="0"/>
              </a:ext>
            </a:extLst>
          </a:blip>
          <a:srcRect t="1099"/>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AutoShape 3"/>
          <p:cNvSpPr>
            <a:spLocks noChangeAspect="1" noChangeArrowheads="1" noTextEdit="1"/>
          </p:cNvSpPr>
          <p:nvPr/>
        </p:nvSpPr>
        <p:spPr bwMode="auto">
          <a:xfrm>
            <a:off x="609600" y="73025"/>
            <a:ext cx="7086600"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p>
        </p:txBody>
      </p:sp>
      <p:sp>
        <p:nvSpPr>
          <p:cNvPr id="23556" name="Rectangle 5"/>
          <p:cNvSpPr>
            <a:spLocks noChangeArrowheads="1"/>
          </p:cNvSpPr>
          <p:nvPr/>
        </p:nvSpPr>
        <p:spPr bwMode="auto">
          <a:xfrm>
            <a:off x="4181475" y="-125413"/>
            <a:ext cx="47625" cy="2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57" name="Rectangle 6"/>
          <p:cNvSpPr>
            <a:spLocks noChangeArrowheads="1"/>
          </p:cNvSpPr>
          <p:nvPr/>
        </p:nvSpPr>
        <p:spPr bwMode="auto">
          <a:xfrm>
            <a:off x="4181475" y="95250"/>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58" name="Rectangle 7"/>
          <p:cNvSpPr>
            <a:spLocks noChangeArrowheads="1"/>
          </p:cNvSpPr>
          <p:nvPr/>
        </p:nvSpPr>
        <p:spPr bwMode="auto">
          <a:xfrm>
            <a:off x="3617913" y="533400"/>
            <a:ext cx="173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2000" b="1">
                <a:solidFill>
                  <a:srgbClr val="800000"/>
                </a:solidFill>
                <a:latin typeface="Trebuchet MS" pitchFamily="34" charset="0"/>
              </a:rPr>
              <a:t>Agroecological</a:t>
            </a:r>
          </a:p>
        </p:txBody>
      </p:sp>
      <p:sp>
        <p:nvSpPr>
          <p:cNvPr id="23559" name="Rectangle 8"/>
          <p:cNvSpPr>
            <a:spLocks noChangeArrowheads="1"/>
          </p:cNvSpPr>
          <p:nvPr/>
        </p:nvSpPr>
        <p:spPr bwMode="auto">
          <a:xfrm>
            <a:off x="4770438" y="315913"/>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60" name="Rectangle 9"/>
          <p:cNvSpPr>
            <a:spLocks noChangeArrowheads="1"/>
          </p:cNvSpPr>
          <p:nvPr/>
        </p:nvSpPr>
        <p:spPr bwMode="auto">
          <a:xfrm>
            <a:off x="3898900" y="762000"/>
            <a:ext cx="1177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2000" b="1">
                <a:solidFill>
                  <a:srgbClr val="800000"/>
                </a:solidFill>
                <a:latin typeface="Trebuchet MS" pitchFamily="34" charset="0"/>
              </a:rPr>
              <a:t>Principles</a:t>
            </a:r>
          </a:p>
        </p:txBody>
      </p:sp>
      <p:sp>
        <p:nvSpPr>
          <p:cNvPr id="23561" name="Rectangle 10"/>
          <p:cNvSpPr>
            <a:spLocks noChangeArrowheads="1"/>
          </p:cNvSpPr>
          <p:nvPr/>
        </p:nvSpPr>
        <p:spPr bwMode="auto">
          <a:xfrm>
            <a:off x="4564063" y="536575"/>
            <a:ext cx="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632523"/>
                </a:solidFill>
                <a:latin typeface="Times New Roman" pitchFamily="18" charset="0"/>
              </a:rPr>
              <a:t> </a:t>
            </a:r>
            <a:endParaRPr lang="es-ES">
              <a:solidFill>
                <a:srgbClr val="632523"/>
              </a:solidFill>
              <a:latin typeface="Tahoma" pitchFamily="34" charset="0"/>
            </a:endParaRPr>
          </a:p>
        </p:txBody>
      </p:sp>
      <p:sp>
        <p:nvSpPr>
          <p:cNvPr id="23562" name="Rectangle 11"/>
          <p:cNvSpPr>
            <a:spLocks noChangeArrowheads="1"/>
          </p:cNvSpPr>
          <p:nvPr/>
        </p:nvSpPr>
        <p:spPr bwMode="auto">
          <a:xfrm>
            <a:off x="4181475" y="757238"/>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63" name="Rectangle 12"/>
          <p:cNvSpPr>
            <a:spLocks noChangeArrowheads="1"/>
          </p:cNvSpPr>
          <p:nvPr/>
        </p:nvSpPr>
        <p:spPr bwMode="auto">
          <a:xfrm>
            <a:off x="4181475" y="977900"/>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64" name="Rectangle 13"/>
          <p:cNvSpPr>
            <a:spLocks noChangeArrowheads="1"/>
          </p:cNvSpPr>
          <p:nvPr/>
        </p:nvSpPr>
        <p:spPr bwMode="auto">
          <a:xfrm>
            <a:off x="2170113" y="1198563"/>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65" name="Rectangle 14"/>
          <p:cNvSpPr>
            <a:spLocks noChangeArrowheads="1"/>
          </p:cNvSpPr>
          <p:nvPr/>
        </p:nvSpPr>
        <p:spPr bwMode="auto">
          <a:xfrm>
            <a:off x="2170113" y="1419225"/>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66" name="Rectangle 15"/>
          <p:cNvSpPr>
            <a:spLocks noChangeArrowheads="1"/>
          </p:cNvSpPr>
          <p:nvPr/>
        </p:nvSpPr>
        <p:spPr bwMode="auto">
          <a:xfrm>
            <a:off x="2170113" y="1639888"/>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67" name="Rectangle 16"/>
          <p:cNvSpPr>
            <a:spLocks noChangeArrowheads="1"/>
          </p:cNvSpPr>
          <p:nvPr/>
        </p:nvSpPr>
        <p:spPr bwMode="auto">
          <a:xfrm>
            <a:off x="2170113" y="1860550"/>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68" name="Rectangle 17"/>
          <p:cNvSpPr>
            <a:spLocks noChangeArrowheads="1"/>
          </p:cNvSpPr>
          <p:nvPr/>
        </p:nvSpPr>
        <p:spPr bwMode="auto">
          <a:xfrm>
            <a:off x="2170113" y="2081213"/>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69" name="Rectangle 18"/>
          <p:cNvSpPr>
            <a:spLocks noChangeArrowheads="1"/>
          </p:cNvSpPr>
          <p:nvPr/>
        </p:nvSpPr>
        <p:spPr bwMode="auto">
          <a:xfrm>
            <a:off x="4181475" y="2300288"/>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70" name="Rectangle 19"/>
          <p:cNvSpPr>
            <a:spLocks noChangeArrowheads="1"/>
          </p:cNvSpPr>
          <p:nvPr/>
        </p:nvSpPr>
        <p:spPr bwMode="auto">
          <a:xfrm>
            <a:off x="4181475" y="2522538"/>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71" name="Rectangle 20"/>
          <p:cNvSpPr>
            <a:spLocks noChangeArrowheads="1"/>
          </p:cNvSpPr>
          <p:nvPr/>
        </p:nvSpPr>
        <p:spPr bwMode="auto">
          <a:xfrm>
            <a:off x="4181475" y="2741613"/>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572" name="Rectangle 21"/>
          <p:cNvSpPr>
            <a:spLocks noChangeArrowheads="1"/>
          </p:cNvSpPr>
          <p:nvPr/>
        </p:nvSpPr>
        <p:spPr bwMode="auto">
          <a:xfrm>
            <a:off x="1074738" y="296068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73" name="Rectangle 22"/>
          <p:cNvSpPr>
            <a:spLocks noChangeArrowheads="1"/>
          </p:cNvSpPr>
          <p:nvPr/>
        </p:nvSpPr>
        <p:spPr bwMode="auto">
          <a:xfrm>
            <a:off x="1566863" y="296068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74" name="Rectangle 23"/>
          <p:cNvSpPr>
            <a:spLocks noChangeArrowheads="1"/>
          </p:cNvSpPr>
          <p:nvPr/>
        </p:nvSpPr>
        <p:spPr bwMode="auto">
          <a:xfrm>
            <a:off x="2058988" y="296068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75" name="Rectangle 24"/>
          <p:cNvSpPr>
            <a:spLocks noChangeArrowheads="1"/>
          </p:cNvSpPr>
          <p:nvPr/>
        </p:nvSpPr>
        <p:spPr bwMode="auto">
          <a:xfrm>
            <a:off x="2551113" y="2990850"/>
            <a:ext cx="317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000">
                <a:solidFill>
                  <a:srgbClr val="000000"/>
                </a:solidFill>
                <a:latin typeface="Times New Roman" pitchFamily="18" charset="0"/>
              </a:rPr>
              <a:t> </a:t>
            </a:r>
            <a:endParaRPr lang="es-ES">
              <a:latin typeface="Tahoma" pitchFamily="34" charset="0"/>
            </a:endParaRPr>
          </a:p>
        </p:txBody>
      </p:sp>
      <p:sp>
        <p:nvSpPr>
          <p:cNvPr id="23576" name="Rectangle 25"/>
          <p:cNvSpPr>
            <a:spLocks noChangeArrowheads="1"/>
          </p:cNvSpPr>
          <p:nvPr/>
        </p:nvSpPr>
        <p:spPr bwMode="auto">
          <a:xfrm>
            <a:off x="2584450" y="296068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77" name="Rectangle 26"/>
          <p:cNvSpPr>
            <a:spLocks noChangeArrowheads="1"/>
          </p:cNvSpPr>
          <p:nvPr/>
        </p:nvSpPr>
        <p:spPr bwMode="auto">
          <a:xfrm>
            <a:off x="3043238" y="296068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78" name="Rectangle 27"/>
          <p:cNvSpPr>
            <a:spLocks noChangeArrowheads="1"/>
          </p:cNvSpPr>
          <p:nvPr/>
        </p:nvSpPr>
        <p:spPr bwMode="auto">
          <a:xfrm>
            <a:off x="3535363" y="296068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79" name="Rectangle 28"/>
          <p:cNvSpPr>
            <a:spLocks noChangeArrowheads="1"/>
          </p:cNvSpPr>
          <p:nvPr/>
        </p:nvSpPr>
        <p:spPr bwMode="auto">
          <a:xfrm>
            <a:off x="4027488" y="296068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80" name="Rectangle 29"/>
          <p:cNvSpPr>
            <a:spLocks noChangeArrowheads="1"/>
          </p:cNvSpPr>
          <p:nvPr/>
        </p:nvSpPr>
        <p:spPr bwMode="auto">
          <a:xfrm>
            <a:off x="1074738" y="3149600"/>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81" name="Rectangle 30"/>
          <p:cNvSpPr>
            <a:spLocks noChangeArrowheads="1"/>
          </p:cNvSpPr>
          <p:nvPr/>
        </p:nvSpPr>
        <p:spPr bwMode="auto">
          <a:xfrm>
            <a:off x="1566863" y="3149600"/>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82" name="Rectangle 31"/>
          <p:cNvSpPr>
            <a:spLocks noChangeArrowheads="1"/>
          </p:cNvSpPr>
          <p:nvPr/>
        </p:nvSpPr>
        <p:spPr bwMode="auto">
          <a:xfrm>
            <a:off x="2058988" y="3149600"/>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83" name="Rectangle 32"/>
          <p:cNvSpPr>
            <a:spLocks noChangeArrowheads="1"/>
          </p:cNvSpPr>
          <p:nvPr/>
        </p:nvSpPr>
        <p:spPr bwMode="auto">
          <a:xfrm>
            <a:off x="2551113" y="3149600"/>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84" name="Rectangle 33"/>
          <p:cNvSpPr>
            <a:spLocks noChangeArrowheads="1"/>
          </p:cNvSpPr>
          <p:nvPr/>
        </p:nvSpPr>
        <p:spPr bwMode="auto">
          <a:xfrm>
            <a:off x="3043238" y="3149600"/>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85" name="Rectangle 34"/>
          <p:cNvSpPr>
            <a:spLocks noChangeArrowheads="1"/>
          </p:cNvSpPr>
          <p:nvPr/>
        </p:nvSpPr>
        <p:spPr bwMode="auto">
          <a:xfrm>
            <a:off x="3535363" y="3149600"/>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86" name="Rectangle 35"/>
          <p:cNvSpPr>
            <a:spLocks noChangeArrowheads="1"/>
          </p:cNvSpPr>
          <p:nvPr/>
        </p:nvSpPr>
        <p:spPr bwMode="auto">
          <a:xfrm>
            <a:off x="4027488" y="3149600"/>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87" name="Rectangle 36"/>
          <p:cNvSpPr>
            <a:spLocks noChangeArrowheads="1"/>
          </p:cNvSpPr>
          <p:nvPr/>
        </p:nvSpPr>
        <p:spPr bwMode="auto">
          <a:xfrm>
            <a:off x="4519613" y="3149600"/>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88" name="Rectangle 37"/>
          <p:cNvSpPr>
            <a:spLocks noChangeArrowheads="1"/>
          </p:cNvSpPr>
          <p:nvPr/>
        </p:nvSpPr>
        <p:spPr bwMode="auto">
          <a:xfrm>
            <a:off x="5011738" y="3149600"/>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89" name="Rectangle 38"/>
          <p:cNvSpPr>
            <a:spLocks noChangeArrowheads="1"/>
          </p:cNvSpPr>
          <p:nvPr/>
        </p:nvSpPr>
        <p:spPr bwMode="auto">
          <a:xfrm>
            <a:off x="5053013" y="3149600"/>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90" name="Rectangle 39"/>
          <p:cNvSpPr>
            <a:spLocks noChangeArrowheads="1"/>
          </p:cNvSpPr>
          <p:nvPr/>
        </p:nvSpPr>
        <p:spPr bwMode="auto">
          <a:xfrm>
            <a:off x="1074738" y="3338513"/>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91" name="Rectangle 40"/>
          <p:cNvSpPr>
            <a:spLocks noChangeArrowheads="1"/>
          </p:cNvSpPr>
          <p:nvPr/>
        </p:nvSpPr>
        <p:spPr bwMode="auto">
          <a:xfrm>
            <a:off x="1074738" y="3527425"/>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92" name="Rectangle 41"/>
          <p:cNvSpPr>
            <a:spLocks noChangeArrowheads="1"/>
          </p:cNvSpPr>
          <p:nvPr/>
        </p:nvSpPr>
        <p:spPr bwMode="auto">
          <a:xfrm>
            <a:off x="1074738" y="3717925"/>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93" name="Rectangle 42"/>
          <p:cNvSpPr>
            <a:spLocks noChangeArrowheads="1"/>
          </p:cNvSpPr>
          <p:nvPr/>
        </p:nvSpPr>
        <p:spPr bwMode="auto">
          <a:xfrm>
            <a:off x="1074738" y="393223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94" name="Rectangle 43"/>
          <p:cNvSpPr>
            <a:spLocks noChangeArrowheads="1"/>
          </p:cNvSpPr>
          <p:nvPr/>
        </p:nvSpPr>
        <p:spPr bwMode="auto">
          <a:xfrm>
            <a:off x="1566863" y="393223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95" name="Rectangle 44"/>
          <p:cNvSpPr>
            <a:spLocks noChangeArrowheads="1"/>
          </p:cNvSpPr>
          <p:nvPr/>
        </p:nvSpPr>
        <p:spPr bwMode="auto">
          <a:xfrm>
            <a:off x="2058988" y="393223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96" name="Rectangle 45"/>
          <p:cNvSpPr>
            <a:spLocks noChangeArrowheads="1"/>
          </p:cNvSpPr>
          <p:nvPr/>
        </p:nvSpPr>
        <p:spPr bwMode="auto">
          <a:xfrm>
            <a:off x="2551113" y="393223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97" name="Rectangle 46"/>
          <p:cNvSpPr>
            <a:spLocks noChangeArrowheads="1"/>
          </p:cNvSpPr>
          <p:nvPr/>
        </p:nvSpPr>
        <p:spPr bwMode="auto">
          <a:xfrm>
            <a:off x="3043238" y="393223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98" name="Rectangle 47"/>
          <p:cNvSpPr>
            <a:spLocks noChangeArrowheads="1"/>
          </p:cNvSpPr>
          <p:nvPr/>
        </p:nvSpPr>
        <p:spPr bwMode="auto">
          <a:xfrm>
            <a:off x="5135563" y="393223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599" name="Rectangle 48"/>
          <p:cNvSpPr>
            <a:spLocks noChangeArrowheads="1"/>
          </p:cNvSpPr>
          <p:nvPr/>
        </p:nvSpPr>
        <p:spPr bwMode="auto">
          <a:xfrm>
            <a:off x="5627688" y="393223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600" name="Rectangle 49"/>
          <p:cNvSpPr>
            <a:spLocks noChangeArrowheads="1"/>
          </p:cNvSpPr>
          <p:nvPr/>
        </p:nvSpPr>
        <p:spPr bwMode="auto">
          <a:xfrm>
            <a:off x="6119813" y="3932238"/>
            <a:ext cx="412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601" name="Rectangle 50"/>
          <p:cNvSpPr>
            <a:spLocks noChangeArrowheads="1"/>
          </p:cNvSpPr>
          <p:nvPr/>
        </p:nvSpPr>
        <p:spPr bwMode="auto">
          <a:xfrm>
            <a:off x="6611938" y="3908425"/>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02" name="Rectangle 51"/>
          <p:cNvSpPr>
            <a:spLocks noChangeArrowheads="1"/>
          </p:cNvSpPr>
          <p:nvPr/>
        </p:nvSpPr>
        <p:spPr bwMode="auto">
          <a:xfrm>
            <a:off x="1074738" y="4129088"/>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03" name="Rectangle 52"/>
          <p:cNvSpPr>
            <a:spLocks noChangeArrowheads="1"/>
          </p:cNvSpPr>
          <p:nvPr/>
        </p:nvSpPr>
        <p:spPr bwMode="auto">
          <a:xfrm>
            <a:off x="1074738" y="4349750"/>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04" name="Rectangle 53"/>
          <p:cNvSpPr>
            <a:spLocks noChangeArrowheads="1"/>
          </p:cNvSpPr>
          <p:nvPr/>
        </p:nvSpPr>
        <p:spPr bwMode="auto">
          <a:xfrm>
            <a:off x="1074738" y="4570413"/>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05" name="Rectangle 54"/>
          <p:cNvSpPr>
            <a:spLocks noChangeArrowheads="1"/>
          </p:cNvSpPr>
          <p:nvPr/>
        </p:nvSpPr>
        <p:spPr bwMode="auto">
          <a:xfrm>
            <a:off x="1074738" y="4789488"/>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06" name="Rectangle 55"/>
          <p:cNvSpPr>
            <a:spLocks noChangeArrowheads="1"/>
          </p:cNvSpPr>
          <p:nvPr/>
        </p:nvSpPr>
        <p:spPr bwMode="auto">
          <a:xfrm>
            <a:off x="2209800" y="5011738"/>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07" name="Rectangle 56"/>
          <p:cNvSpPr>
            <a:spLocks noChangeArrowheads="1"/>
          </p:cNvSpPr>
          <p:nvPr/>
        </p:nvSpPr>
        <p:spPr bwMode="auto">
          <a:xfrm>
            <a:off x="2209800" y="5230813"/>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08" name="Rectangle 57"/>
          <p:cNvSpPr>
            <a:spLocks noChangeArrowheads="1"/>
          </p:cNvSpPr>
          <p:nvPr/>
        </p:nvSpPr>
        <p:spPr bwMode="auto">
          <a:xfrm>
            <a:off x="2209800" y="5451475"/>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09" name="Rectangle 58"/>
          <p:cNvSpPr>
            <a:spLocks noChangeArrowheads="1"/>
          </p:cNvSpPr>
          <p:nvPr/>
        </p:nvSpPr>
        <p:spPr bwMode="auto">
          <a:xfrm>
            <a:off x="4303713" y="5672138"/>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10" name="Rectangle 59"/>
          <p:cNvSpPr>
            <a:spLocks noChangeArrowheads="1"/>
          </p:cNvSpPr>
          <p:nvPr/>
        </p:nvSpPr>
        <p:spPr bwMode="auto">
          <a:xfrm>
            <a:off x="4303713" y="5892800"/>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11" name="Rectangle 60"/>
          <p:cNvSpPr>
            <a:spLocks noChangeArrowheads="1"/>
          </p:cNvSpPr>
          <p:nvPr/>
        </p:nvSpPr>
        <p:spPr bwMode="auto">
          <a:xfrm>
            <a:off x="4303713" y="6113463"/>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12" name="Rectangle 61"/>
          <p:cNvSpPr>
            <a:spLocks noChangeArrowheads="1"/>
          </p:cNvSpPr>
          <p:nvPr/>
        </p:nvSpPr>
        <p:spPr bwMode="auto">
          <a:xfrm>
            <a:off x="4303713" y="6334125"/>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13" name="Rectangle 62"/>
          <p:cNvSpPr>
            <a:spLocks noChangeArrowheads="1"/>
          </p:cNvSpPr>
          <p:nvPr/>
        </p:nvSpPr>
        <p:spPr bwMode="auto">
          <a:xfrm>
            <a:off x="1066800" y="0"/>
            <a:ext cx="68421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3200" b="1">
                <a:solidFill>
                  <a:srgbClr val="800000"/>
                </a:solidFill>
                <a:latin typeface="Trebuchet MS" pitchFamily="34" charset="0"/>
              </a:rPr>
              <a:t>The pillars of agroecosystem health</a:t>
            </a:r>
          </a:p>
        </p:txBody>
      </p:sp>
      <p:sp>
        <p:nvSpPr>
          <p:cNvPr id="23614" name="Rectangle 63"/>
          <p:cNvSpPr>
            <a:spLocks noChangeArrowheads="1"/>
          </p:cNvSpPr>
          <p:nvPr/>
        </p:nvSpPr>
        <p:spPr bwMode="auto">
          <a:xfrm>
            <a:off x="5792788" y="6553200"/>
            <a:ext cx="41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300">
                <a:solidFill>
                  <a:srgbClr val="000000"/>
                </a:solidFill>
                <a:latin typeface="Times New Roman" pitchFamily="18" charset="0"/>
              </a:rPr>
              <a:t> </a:t>
            </a:r>
            <a:endParaRPr lang="es-ES">
              <a:latin typeface="Tahoma" pitchFamily="34" charset="0"/>
            </a:endParaRPr>
          </a:p>
        </p:txBody>
      </p:sp>
      <p:sp>
        <p:nvSpPr>
          <p:cNvPr id="23615" name="Rectangle 72"/>
          <p:cNvSpPr>
            <a:spLocks noChangeArrowheads="1"/>
          </p:cNvSpPr>
          <p:nvPr/>
        </p:nvSpPr>
        <p:spPr bwMode="auto">
          <a:xfrm>
            <a:off x="914400" y="1981200"/>
            <a:ext cx="17414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b="1">
                <a:solidFill>
                  <a:srgbClr val="800000"/>
                </a:solidFill>
                <a:latin typeface="Trebuchet MS" pitchFamily="34" charset="0"/>
              </a:rPr>
              <a:t>“Below ground” </a:t>
            </a:r>
          </a:p>
        </p:txBody>
      </p:sp>
      <p:sp>
        <p:nvSpPr>
          <p:cNvPr id="23616" name="Rectangle 80"/>
          <p:cNvSpPr>
            <a:spLocks noChangeArrowheads="1"/>
          </p:cNvSpPr>
          <p:nvPr/>
        </p:nvSpPr>
        <p:spPr bwMode="auto">
          <a:xfrm>
            <a:off x="2301875" y="3941763"/>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17" name="Rectangle 89"/>
          <p:cNvSpPr>
            <a:spLocks noChangeArrowheads="1"/>
          </p:cNvSpPr>
          <p:nvPr/>
        </p:nvSpPr>
        <p:spPr bwMode="auto">
          <a:xfrm>
            <a:off x="7348538" y="3379788"/>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18" name="Rectangle 92"/>
          <p:cNvSpPr>
            <a:spLocks noChangeArrowheads="1"/>
          </p:cNvSpPr>
          <p:nvPr/>
        </p:nvSpPr>
        <p:spPr bwMode="auto">
          <a:xfrm>
            <a:off x="4821238" y="3968750"/>
            <a:ext cx="47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rgbClr val="000000"/>
                </a:solidFill>
                <a:latin typeface="Times New Roman" pitchFamily="18" charset="0"/>
              </a:rPr>
              <a:t> </a:t>
            </a:r>
            <a:endParaRPr lang="es-ES">
              <a:latin typeface="Tahoma" pitchFamily="34" charset="0"/>
            </a:endParaRPr>
          </a:p>
        </p:txBody>
      </p:sp>
      <p:sp>
        <p:nvSpPr>
          <p:cNvPr id="23619" name="Rectangle 93"/>
          <p:cNvSpPr>
            <a:spLocks noChangeArrowheads="1"/>
          </p:cNvSpPr>
          <p:nvPr/>
        </p:nvSpPr>
        <p:spPr bwMode="auto">
          <a:xfrm>
            <a:off x="3879850" y="4187825"/>
            <a:ext cx="349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100">
                <a:solidFill>
                  <a:srgbClr val="000000"/>
                </a:solidFill>
                <a:latin typeface="Times New Roman" pitchFamily="18" charset="0"/>
              </a:rPr>
              <a:t> </a:t>
            </a:r>
            <a:endParaRPr lang="es-ES">
              <a:latin typeface="Tahoma" pitchFamily="34" charset="0"/>
            </a:endParaRPr>
          </a:p>
        </p:txBody>
      </p:sp>
      <p:sp>
        <p:nvSpPr>
          <p:cNvPr id="23620" name="Rectangle 96"/>
          <p:cNvSpPr>
            <a:spLocks noChangeArrowheads="1"/>
          </p:cNvSpPr>
          <p:nvPr/>
        </p:nvSpPr>
        <p:spPr bwMode="auto">
          <a:xfrm>
            <a:off x="5314950" y="5181600"/>
            <a:ext cx="349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100">
                <a:solidFill>
                  <a:srgbClr val="000000"/>
                </a:solidFill>
                <a:latin typeface="Times New Roman" pitchFamily="18" charset="0"/>
              </a:rPr>
              <a:t> </a:t>
            </a:r>
            <a:endParaRPr lang="es-ES">
              <a:latin typeface="Tahoma" pitchFamily="34" charset="0"/>
            </a:endParaRPr>
          </a:p>
        </p:txBody>
      </p:sp>
      <p:sp>
        <p:nvSpPr>
          <p:cNvPr id="23621" name="Rectangle 99"/>
          <p:cNvSpPr>
            <a:spLocks noChangeArrowheads="1"/>
          </p:cNvSpPr>
          <p:nvPr/>
        </p:nvSpPr>
        <p:spPr bwMode="auto">
          <a:xfrm>
            <a:off x="3692525" y="1447800"/>
            <a:ext cx="1797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2000" b="1">
                <a:solidFill>
                  <a:srgbClr val="800000"/>
                </a:solidFill>
                <a:latin typeface="Trebuchet MS" pitchFamily="34" charset="0"/>
              </a:rPr>
              <a:t>Agroecosystem </a:t>
            </a:r>
          </a:p>
        </p:txBody>
      </p:sp>
      <p:sp>
        <p:nvSpPr>
          <p:cNvPr id="23622" name="Rectangle 100"/>
          <p:cNvSpPr>
            <a:spLocks noChangeArrowheads="1"/>
          </p:cNvSpPr>
          <p:nvPr/>
        </p:nvSpPr>
        <p:spPr bwMode="auto">
          <a:xfrm>
            <a:off x="4097338" y="1676400"/>
            <a:ext cx="7794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2000" b="1">
                <a:solidFill>
                  <a:srgbClr val="800000"/>
                </a:solidFill>
                <a:latin typeface="Trebuchet MS" pitchFamily="34" charset="0"/>
              </a:rPr>
              <a:t>Design</a:t>
            </a:r>
          </a:p>
        </p:txBody>
      </p:sp>
      <p:sp>
        <p:nvSpPr>
          <p:cNvPr id="23623" name="Rectangle 101"/>
          <p:cNvSpPr>
            <a:spLocks noChangeArrowheads="1"/>
          </p:cNvSpPr>
          <p:nvPr/>
        </p:nvSpPr>
        <p:spPr bwMode="auto">
          <a:xfrm>
            <a:off x="4421188" y="1676400"/>
            <a:ext cx="349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100">
                <a:solidFill>
                  <a:srgbClr val="000000"/>
                </a:solidFill>
                <a:latin typeface="Times New Roman" pitchFamily="18" charset="0"/>
              </a:rPr>
              <a:t> </a:t>
            </a:r>
            <a:endParaRPr lang="es-ES">
              <a:latin typeface="Tahoma" pitchFamily="34" charset="0"/>
            </a:endParaRPr>
          </a:p>
        </p:txBody>
      </p:sp>
      <p:pic>
        <p:nvPicPr>
          <p:cNvPr id="23624" name="Picture 103" descr="soil034"/>
          <p:cNvPicPr>
            <a:picLocks noChangeAspect="1" noChangeArrowheads="1"/>
          </p:cNvPicPr>
          <p:nvPr/>
        </p:nvPicPr>
        <p:blipFill>
          <a:blip r:embed="rId4" cstate="print">
            <a:extLst>
              <a:ext uri="{28A0092B-C50C-407E-A947-70E740481C1C}">
                <a14:useLocalDpi xmlns:a14="http://schemas.microsoft.com/office/drawing/2010/main" val="0"/>
              </a:ext>
            </a:extLst>
          </a:blip>
          <a:srcRect l="1724" r="3448" b="7878"/>
          <a:stretch>
            <a:fillRect/>
          </a:stretch>
        </p:blipFill>
        <p:spPr bwMode="auto">
          <a:xfrm>
            <a:off x="152400" y="2286000"/>
            <a:ext cx="4191000" cy="2743200"/>
          </a:xfrm>
          <a:prstGeom prst="rect">
            <a:avLst/>
          </a:prstGeom>
          <a:noFill/>
          <a:ln>
            <a:noFill/>
          </a:ln>
          <a:effectLst>
            <a:outerShdw dist="101600" dir="2700000" rotWithShape="0">
              <a:srgbClr val="808080">
                <a:alpha val="42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25" name="Picture 104" descr="Rotation of sept03 226"/>
          <p:cNvPicPr>
            <a:picLocks noChangeAspect="1" noChangeArrowheads="1"/>
          </p:cNvPicPr>
          <p:nvPr/>
        </p:nvPicPr>
        <p:blipFill>
          <a:blip r:embed="rId5" cstate="print">
            <a:extLst>
              <a:ext uri="{28A0092B-C50C-407E-A947-70E740481C1C}">
                <a14:useLocalDpi xmlns:a14="http://schemas.microsoft.com/office/drawing/2010/main" val="0"/>
              </a:ext>
            </a:extLst>
          </a:blip>
          <a:srcRect t="4243" r="5173" b="19363"/>
          <a:stretch>
            <a:fillRect/>
          </a:stretch>
        </p:blipFill>
        <p:spPr bwMode="auto">
          <a:xfrm>
            <a:off x="4648200" y="2286000"/>
            <a:ext cx="4191000" cy="2743200"/>
          </a:xfrm>
          <a:prstGeom prst="rect">
            <a:avLst/>
          </a:prstGeom>
          <a:noFill/>
          <a:ln>
            <a:noFill/>
          </a:ln>
          <a:effectLst>
            <a:outerShdw dist="101600" dir="2700000" rotWithShape="0">
              <a:srgbClr val="808080">
                <a:alpha val="42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26" name="Rectangle 84"/>
          <p:cNvSpPr>
            <a:spLocks noChangeArrowheads="1"/>
          </p:cNvSpPr>
          <p:nvPr/>
        </p:nvSpPr>
        <p:spPr bwMode="auto">
          <a:xfrm>
            <a:off x="6019800" y="1981200"/>
            <a:ext cx="17430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a:solidFill>
                  <a:srgbClr val="800000"/>
                </a:solidFill>
                <a:latin typeface="Trebuchet MS" pitchFamily="34" charset="0"/>
              </a:rPr>
              <a:t>“</a:t>
            </a:r>
            <a:r>
              <a:rPr lang="es-ES" b="1">
                <a:solidFill>
                  <a:srgbClr val="800000"/>
                </a:solidFill>
                <a:latin typeface="Trebuchet MS" pitchFamily="34" charset="0"/>
              </a:rPr>
              <a:t>Above ground” </a:t>
            </a:r>
          </a:p>
        </p:txBody>
      </p:sp>
      <p:sp>
        <p:nvSpPr>
          <p:cNvPr id="23627" name="Rectangle 85"/>
          <p:cNvSpPr>
            <a:spLocks noChangeArrowheads="1"/>
          </p:cNvSpPr>
          <p:nvPr/>
        </p:nvSpPr>
        <p:spPr bwMode="auto">
          <a:xfrm>
            <a:off x="5867400" y="2286000"/>
            <a:ext cx="19208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b="1">
                <a:solidFill>
                  <a:schemeClr val="bg1"/>
                </a:solidFill>
                <a:latin typeface="Trebuchet MS" pitchFamily="34" charset="0"/>
              </a:rPr>
              <a:t>Habitat Management, </a:t>
            </a:r>
            <a:endParaRPr lang="es-ES" b="1">
              <a:solidFill>
                <a:schemeClr val="bg1"/>
              </a:solidFill>
              <a:latin typeface="Trebuchet MS" pitchFamily="34" charset="0"/>
            </a:endParaRPr>
          </a:p>
        </p:txBody>
      </p:sp>
      <p:sp>
        <p:nvSpPr>
          <p:cNvPr id="23628" name="Rectangle 86"/>
          <p:cNvSpPr>
            <a:spLocks noChangeArrowheads="1"/>
          </p:cNvSpPr>
          <p:nvPr/>
        </p:nvSpPr>
        <p:spPr bwMode="auto">
          <a:xfrm>
            <a:off x="5943600" y="2590800"/>
            <a:ext cx="174625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chemeClr val="bg1"/>
                </a:solidFill>
                <a:latin typeface="Trebuchet MS" pitchFamily="34" charset="0"/>
              </a:rPr>
              <a:t>Plant Diversification </a:t>
            </a:r>
            <a:endParaRPr lang="es-ES">
              <a:solidFill>
                <a:schemeClr val="bg1"/>
              </a:solidFill>
              <a:latin typeface="Trebuchet MS" pitchFamily="34" charset="0"/>
            </a:endParaRPr>
          </a:p>
        </p:txBody>
      </p:sp>
      <p:sp>
        <p:nvSpPr>
          <p:cNvPr id="23629" name="Rectangle 87"/>
          <p:cNvSpPr>
            <a:spLocks noChangeArrowheads="1"/>
          </p:cNvSpPr>
          <p:nvPr/>
        </p:nvSpPr>
        <p:spPr bwMode="auto">
          <a:xfrm>
            <a:off x="5965825" y="2774950"/>
            <a:ext cx="178276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chemeClr val="bg1"/>
                </a:solidFill>
                <a:latin typeface="Trebuchet MS" pitchFamily="34" charset="0"/>
              </a:rPr>
              <a:t>and</a:t>
            </a:r>
            <a:r>
              <a:rPr lang="es-ES" sz="1500">
                <a:solidFill>
                  <a:srgbClr val="000000"/>
                </a:solidFill>
                <a:latin typeface="Trebuchet MS" pitchFamily="34" charset="0"/>
              </a:rPr>
              <a:t> </a:t>
            </a:r>
            <a:r>
              <a:rPr lang="es-ES" sz="1500">
                <a:solidFill>
                  <a:schemeClr val="bg1"/>
                </a:solidFill>
                <a:latin typeface="Trebuchet MS" pitchFamily="34" charset="0"/>
              </a:rPr>
              <a:t>enhancement of</a:t>
            </a:r>
            <a:r>
              <a:rPr lang="es-ES" sz="1500">
                <a:solidFill>
                  <a:srgbClr val="000000"/>
                </a:solidFill>
                <a:latin typeface="Trebuchet MS" pitchFamily="34" charset="0"/>
              </a:rPr>
              <a:t> </a:t>
            </a:r>
            <a:endParaRPr lang="es-ES">
              <a:latin typeface="Trebuchet MS" pitchFamily="34" charset="0"/>
            </a:endParaRPr>
          </a:p>
        </p:txBody>
      </p:sp>
      <p:sp>
        <p:nvSpPr>
          <p:cNvPr id="23630" name="Rectangle 88"/>
          <p:cNvSpPr>
            <a:spLocks noChangeArrowheads="1"/>
          </p:cNvSpPr>
          <p:nvPr/>
        </p:nvSpPr>
        <p:spPr bwMode="auto">
          <a:xfrm>
            <a:off x="6121400" y="2998788"/>
            <a:ext cx="13970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chemeClr val="bg1"/>
                </a:solidFill>
                <a:latin typeface="Trebuchet MS" pitchFamily="34" charset="0"/>
              </a:rPr>
              <a:t>beneficial fauna</a:t>
            </a:r>
            <a:endParaRPr lang="es-ES">
              <a:solidFill>
                <a:schemeClr val="bg1"/>
              </a:solidFill>
              <a:latin typeface="Trebuchet MS" pitchFamily="34" charset="0"/>
            </a:endParaRPr>
          </a:p>
        </p:txBody>
      </p:sp>
      <p:sp>
        <p:nvSpPr>
          <p:cNvPr id="23631" name="Rectangle 73"/>
          <p:cNvSpPr>
            <a:spLocks noChangeArrowheads="1"/>
          </p:cNvSpPr>
          <p:nvPr/>
        </p:nvSpPr>
        <p:spPr bwMode="auto">
          <a:xfrm>
            <a:off x="914400" y="3962400"/>
            <a:ext cx="185102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b="1">
                <a:solidFill>
                  <a:schemeClr val="bg1"/>
                </a:solidFill>
                <a:latin typeface="Trebuchet MS" pitchFamily="34" charset="0"/>
              </a:rPr>
              <a:t>Habitat Management </a:t>
            </a:r>
            <a:endParaRPr lang="es-ES" b="1">
              <a:solidFill>
                <a:schemeClr val="bg1"/>
              </a:solidFill>
              <a:latin typeface="Trebuchet MS" pitchFamily="34" charset="0"/>
            </a:endParaRPr>
          </a:p>
        </p:txBody>
      </p:sp>
      <p:sp>
        <p:nvSpPr>
          <p:cNvPr id="23632" name="Rectangle 75"/>
          <p:cNvSpPr>
            <a:spLocks noChangeArrowheads="1"/>
          </p:cNvSpPr>
          <p:nvPr/>
        </p:nvSpPr>
        <p:spPr bwMode="auto">
          <a:xfrm>
            <a:off x="381000" y="4267200"/>
            <a:ext cx="30368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chemeClr val="bg1"/>
                </a:solidFill>
                <a:latin typeface="Trebuchet MS" pitchFamily="34" charset="0"/>
              </a:rPr>
              <a:t>Biota Activation and Diversification </a:t>
            </a:r>
            <a:endParaRPr lang="es-ES">
              <a:solidFill>
                <a:schemeClr val="bg1"/>
              </a:solidFill>
              <a:latin typeface="Trebuchet MS" pitchFamily="34" charset="0"/>
            </a:endParaRPr>
          </a:p>
        </p:txBody>
      </p:sp>
      <p:sp>
        <p:nvSpPr>
          <p:cNvPr id="23633" name="Rectangle 76"/>
          <p:cNvSpPr>
            <a:spLocks noChangeArrowheads="1"/>
          </p:cNvSpPr>
          <p:nvPr/>
        </p:nvSpPr>
        <p:spPr bwMode="auto">
          <a:xfrm>
            <a:off x="685800" y="4495800"/>
            <a:ext cx="25003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chemeClr val="bg1"/>
                </a:solidFill>
                <a:latin typeface="Trebuchet MS" pitchFamily="34" charset="0"/>
              </a:rPr>
              <a:t>(Soil Organic Matter Nutrient</a:t>
            </a:r>
            <a:endParaRPr lang="es-ES">
              <a:solidFill>
                <a:schemeClr val="bg1"/>
              </a:solidFill>
              <a:latin typeface="Trebuchet MS" pitchFamily="34" charset="0"/>
            </a:endParaRPr>
          </a:p>
        </p:txBody>
      </p:sp>
      <p:sp>
        <p:nvSpPr>
          <p:cNvPr id="23634" name="Rectangle 79"/>
          <p:cNvSpPr>
            <a:spLocks noChangeArrowheads="1"/>
          </p:cNvSpPr>
          <p:nvPr/>
        </p:nvSpPr>
        <p:spPr bwMode="auto">
          <a:xfrm>
            <a:off x="1238250" y="4722813"/>
            <a:ext cx="11620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500">
                <a:solidFill>
                  <a:schemeClr val="bg1"/>
                </a:solidFill>
                <a:latin typeface="Trebuchet MS" pitchFamily="34" charset="0"/>
              </a:rPr>
              <a:t>Management)</a:t>
            </a:r>
            <a:endParaRPr lang="es-ES">
              <a:solidFill>
                <a:schemeClr val="bg1"/>
              </a:solidFill>
              <a:latin typeface="Trebuchet MS" pitchFamily="34" charset="0"/>
            </a:endParaRPr>
          </a:p>
        </p:txBody>
      </p:sp>
      <p:sp>
        <p:nvSpPr>
          <p:cNvPr id="23635" name="Rectangle 91"/>
          <p:cNvSpPr>
            <a:spLocks noChangeArrowheads="1"/>
          </p:cNvSpPr>
          <p:nvPr/>
        </p:nvSpPr>
        <p:spPr bwMode="auto">
          <a:xfrm>
            <a:off x="3773488" y="5105400"/>
            <a:ext cx="1427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2000" b="1">
                <a:solidFill>
                  <a:srgbClr val="800000"/>
                </a:solidFill>
                <a:latin typeface="Trebuchet MS" pitchFamily="34" charset="0"/>
              </a:rPr>
              <a:t>Crop Health</a:t>
            </a:r>
          </a:p>
        </p:txBody>
      </p:sp>
      <p:sp>
        <p:nvSpPr>
          <p:cNvPr id="23636" name="Rectangle 95"/>
          <p:cNvSpPr>
            <a:spLocks noChangeArrowheads="1"/>
          </p:cNvSpPr>
          <p:nvPr/>
        </p:nvSpPr>
        <p:spPr bwMode="auto">
          <a:xfrm>
            <a:off x="2889250" y="5867400"/>
            <a:ext cx="3195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2400" b="1">
                <a:solidFill>
                  <a:srgbClr val="800000"/>
                </a:solidFill>
                <a:latin typeface="Trebuchet MS" pitchFamily="34" charset="0"/>
              </a:rPr>
              <a:t>Agroecosystem Health</a:t>
            </a:r>
          </a:p>
        </p:txBody>
      </p:sp>
      <p:cxnSp>
        <p:nvCxnSpPr>
          <p:cNvPr id="23637" name="Connettore 2 112"/>
          <p:cNvCxnSpPr>
            <a:cxnSpLocks noChangeShapeType="1"/>
          </p:cNvCxnSpPr>
          <p:nvPr/>
        </p:nvCxnSpPr>
        <p:spPr bwMode="auto">
          <a:xfrm rot="5400000">
            <a:off x="4265613" y="1295400"/>
            <a:ext cx="458788" cy="1587"/>
          </a:xfrm>
          <a:prstGeom prst="straightConnector1">
            <a:avLst/>
          </a:prstGeom>
          <a:noFill/>
          <a:ln w="50800">
            <a:solidFill>
              <a:srgbClr val="8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3638" name="Connettore 2 114"/>
          <p:cNvCxnSpPr>
            <a:cxnSpLocks noChangeShapeType="1"/>
          </p:cNvCxnSpPr>
          <p:nvPr/>
        </p:nvCxnSpPr>
        <p:spPr bwMode="auto">
          <a:xfrm>
            <a:off x="5105400" y="1752600"/>
            <a:ext cx="533400" cy="457200"/>
          </a:xfrm>
          <a:prstGeom prst="straightConnector1">
            <a:avLst/>
          </a:prstGeom>
          <a:noFill/>
          <a:ln w="50800">
            <a:solidFill>
              <a:srgbClr val="8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3639" name="Connettore 2 116"/>
          <p:cNvCxnSpPr>
            <a:cxnSpLocks noChangeShapeType="1"/>
          </p:cNvCxnSpPr>
          <p:nvPr/>
        </p:nvCxnSpPr>
        <p:spPr bwMode="auto">
          <a:xfrm rot="5400000">
            <a:off x="4265613" y="5638800"/>
            <a:ext cx="458788" cy="1587"/>
          </a:xfrm>
          <a:prstGeom prst="straightConnector1">
            <a:avLst/>
          </a:prstGeom>
          <a:noFill/>
          <a:ln w="50800">
            <a:solidFill>
              <a:srgbClr val="8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3640" name="Connettore 2 118"/>
          <p:cNvCxnSpPr>
            <a:cxnSpLocks noChangeShapeType="1"/>
          </p:cNvCxnSpPr>
          <p:nvPr/>
        </p:nvCxnSpPr>
        <p:spPr bwMode="auto">
          <a:xfrm rot="10800000" flipV="1">
            <a:off x="3505200" y="1828800"/>
            <a:ext cx="457200" cy="381000"/>
          </a:xfrm>
          <a:prstGeom prst="straightConnector1">
            <a:avLst/>
          </a:prstGeom>
          <a:noFill/>
          <a:ln w="50800">
            <a:solidFill>
              <a:srgbClr val="8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3641" name="Connettore 2 120"/>
          <p:cNvCxnSpPr>
            <a:cxnSpLocks noChangeShapeType="1"/>
          </p:cNvCxnSpPr>
          <p:nvPr/>
        </p:nvCxnSpPr>
        <p:spPr bwMode="auto">
          <a:xfrm rot="10800000" flipV="1">
            <a:off x="5257800" y="5105400"/>
            <a:ext cx="304800" cy="228600"/>
          </a:xfrm>
          <a:prstGeom prst="straightConnector1">
            <a:avLst/>
          </a:prstGeom>
          <a:noFill/>
          <a:ln w="50800">
            <a:solidFill>
              <a:srgbClr val="8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3642" name="Connettore 2 122"/>
          <p:cNvCxnSpPr>
            <a:cxnSpLocks noChangeShapeType="1"/>
          </p:cNvCxnSpPr>
          <p:nvPr/>
        </p:nvCxnSpPr>
        <p:spPr bwMode="auto">
          <a:xfrm rot="5400000">
            <a:off x="5867400" y="5181600"/>
            <a:ext cx="762000" cy="609600"/>
          </a:xfrm>
          <a:prstGeom prst="straightConnector1">
            <a:avLst/>
          </a:prstGeom>
          <a:noFill/>
          <a:ln w="50800">
            <a:solidFill>
              <a:srgbClr val="8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3643" name="Connettore 2 124"/>
          <p:cNvCxnSpPr>
            <a:cxnSpLocks noChangeShapeType="1"/>
          </p:cNvCxnSpPr>
          <p:nvPr/>
        </p:nvCxnSpPr>
        <p:spPr bwMode="auto">
          <a:xfrm>
            <a:off x="3276600" y="5105400"/>
            <a:ext cx="304800" cy="228600"/>
          </a:xfrm>
          <a:prstGeom prst="straightConnector1">
            <a:avLst/>
          </a:prstGeom>
          <a:noFill/>
          <a:ln w="50800">
            <a:solidFill>
              <a:srgbClr val="8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3644" name="Connettore 2 126"/>
          <p:cNvCxnSpPr>
            <a:cxnSpLocks noChangeShapeType="1"/>
          </p:cNvCxnSpPr>
          <p:nvPr/>
        </p:nvCxnSpPr>
        <p:spPr bwMode="auto">
          <a:xfrm rot="16200000" flipH="1">
            <a:off x="2057400" y="5257800"/>
            <a:ext cx="762000" cy="609600"/>
          </a:xfrm>
          <a:prstGeom prst="straightConnector1">
            <a:avLst/>
          </a:prstGeom>
          <a:noFill/>
          <a:ln w="50800">
            <a:solidFill>
              <a:srgbClr val="8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soil0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350" y="0"/>
            <a:ext cx="101727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Bilde 1"/>
          <p:cNvPicPr>
            <a:picLocks noChangeAspect="1"/>
          </p:cNvPicPr>
          <p:nvPr/>
        </p:nvPicPr>
        <p:blipFill>
          <a:blip r:embed="rId4" cstate="print">
            <a:extLst>
              <a:ext uri="{28A0092B-C50C-407E-A947-70E740481C1C}">
                <a14:useLocalDpi xmlns:a14="http://schemas.microsoft.com/office/drawing/2010/main" val="0"/>
              </a:ext>
            </a:extLst>
          </a:blip>
          <a:srcRect l="2734" t="3581" r="55852" b="47066"/>
          <a:stretch>
            <a:fillRect/>
          </a:stretch>
        </p:blipFill>
        <p:spPr bwMode="auto">
          <a:xfrm>
            <a:off x="0" y="503238"/>
            <a:ext cx="5791200" cy="534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Immagine 6"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2" descr="Wardle-Science_2004b_Pagina_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46038"/>
            <a:ext cx="7620000" cy="683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Immagine 6"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4" descr="C:\Users\Alejo\Desktop\Graficas.png"/>
          <p:cNvPicPr>
            <a:picLocks noChangeAspect="1" noChangeArrowheads="1"/>
          </p:cNvPicPr>
          <p:nvPr/>
        </p:nvPicPr>
        <p:blipFill>
          <a:blip r:embed="rId4" cstate="print">
            <a:extLst>
              <a:ext uri="{28A0092B-C50C-407E-A947-70E740481C1C}">
                <a14:useLocalDpi xmlns:a14="http://schemas.microsoft.com/office/drawing/2010/main" val="0"/>
              </a:ext>
            </a:extLst>
          </a:blip>
          <a:srcRect b="11501"/>
          <a:stretch>
            <a:fillRect/>
          </a:stretch>
        </p:blipFill>
        <p:spPr bwMode="auto">
          <a:xfrm>
            <a:off x="109538" y="469900"/>
            <a:ext cx="8882062"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TekstSylinder 3"/>
          <p:cNvSpPr txBox="1">
            <a:spLocks noChangeArrowheads="1"/>
          </p:cNvSpPr>
          <p:nvPr/>
        </p:nvSpPr>
        <p:spPr bwMode="auto">
          <a:xfrm>
            <a:off x="381000" y="5767388"/>
            <a:ext cx="8610600"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latin typeface="Trebuchet MS" pitchFamily="34" charset="0"/>
              </a:rPr>
              <a:t>The ecological role of biodiversity in agroecosystem function and the provision of ecosystem services by diversified farming systems  (Lopez-Ridaura et al. 2002)</a:t>
            </a:r>
            <a:endParaRPr lang="nb-NO" sz="1600" b="1">
              <a:latin typeface="Trebuchet MS" pitchFamily="34" charset="0"/>
            </a:endParaRPr>
          </a:p>
          <a:p>
            <a:pPr eaLnBrk="1" hangingPunct="1"/>
            <a:endParaRPr lang="nb-NO" b="1">
              <a:latin typeface="Trebuchet MS"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Immagine 6"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2" descr="endgültige Logoversion TIF aus Core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67638" y="6715125"/>
            <a:ext cx="125412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9" descr="WG_12062005 028"/>
          <p:cNvPicPr>
            <a:picLocks noChangeAspect="1" noChangeArrowheads="1"/>
          </p:cNvPicPr>
          <p:nvPr/>
        </p:nvPicPr>
        <p:blipFill>
          <a:blip r:embed="rId5" cstate="print">
            <a:extLst>
              <a:ext uri="{28A0092B-C50C-407E-A947-70E740481C1C}">
                <a14:useLocalDpi xmlns:a14="http://schemas.microsoft.com/office/drawing/2010/main" val="0"/>
              </a:ext>
            </a:extLst>
          </a:blip>
          <a:srcRect b="8781"/>
          <a:stretch>
            <a:fillRect/>
          </a:stretch>
        </p:blipFill>
        <p:spPr bwMode="auto">
          <a:xfrm>
            <a:off x="4572000" y="2314575"/>
            <a:ext cx="4365625"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Rectangle 2"/>
          <p:cNvSpPr>
            <a:spLocks noChangeArrowheads="1"/>
          </p:cNvSpPr>
          <p:nvPr/>
        </p:nvSpPr>
        <p:spPr bwMode="auto">
          <a:xfrm>
            <a:off x="457200" y="942975"/>
            <a:ext cx="830580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de-DE" sz="3200" b="1">
                <a:solidFill>
                  <a:schemeClr val="bg1"/>
                </a:solidFill>
                <a:latin typeface="Trebuchet MS" pitchFamily="34" charset="0"/>
              </a:rPr>
              <a:t>Rotational-intercropping design to reduce soil-nitrate losses </a:t>
            </a:r>
          </a:p>
        </p:txBody>
      </p:sp>
      <p:pic>
        <p:nvPicPr>
          <p:cNvPr id="27654" name="Picture 60" descr="Nitrateng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7325" y="2317750"/>
            <a:ext cx="4384675"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Immagine 6"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638" y="504825"/>
            <a:ext cx="9255125" cy="58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Bilde 1"/>
          <p:cNvPicPr>
            <a:picLocks noChangeAspect="1"/>
          </p:cNvPicPr>
          <p:nvPr/>
        </p:nvPicPr>
        <p:blipFill>
          <a:blip r:embed="rId3" cstate="print">
            <a:extLst>
              <a:ext uri="{28A0092B-C50C-407E-A947-70E740481C1C}">
                <a14:useLocalDpi xmlns:a14="http://schemas.microsoft.com/office/drawing/2010/main" val="0"/>
              </a:ext>
            </a:extLst>
          </a:blip>
          <a:srcRect l="5273" t="6367" r="4921" b="6268"/>
          <a:stretch>
            <a:fillRect/>
          </a:stretch>
        </p:blipFill>
        <p:spPr bwMode="auto">
          <a:xfrm>
            <a:off x="0" y="-3175"/>
            <a:ext cx="9126538"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Immagine 1" descr="fondo9.jpg"/>
          <p:cNvPicPr>
            <a:picLocks noChangeAspect="1"/>
          </p:cNvPicPr>
          <p:nvPr/>
        </p:nvPicPr>
        <p:blipFill>
          <a:blip r:embed="rId3" cstate="print">
            <a:lum bright="-1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Bilde 1"/>
          <p:cNvPicPr>
            <a:picLocks noChangeAspect="1"/>
          </p:cNvPicPr>
          <p:nvPr/>
        </p:nvPicPr>
        <p:blipFill>
          <a:blip r:embed="rId4" cstate="print">
            <a:extLst>
              <a:ext uri="{28A0092B-C50C-407E-A947-70E740481C1C}">
                <a14:useLocalDpi xmlns:a14="http://schemas.microsoft.com/office/drawing/2010/main" val="0"/>
              </a:ext>
            </a:extLst>
          </a:blip>
          <a:srcRect l="9863" r="9711"/>
          <a:stretch>
            <a:fillRect/>
          </a:stretch>
        </p:blipFill>
        <p:spPr bwMode="auto">
          <a:xfrm>
            <a:off x="1009650" y="0"/>
            <a:ext cx="7137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F020"/>
          <p:cNvPicPr>
            <a:picLocks noChangeAspect="1" noChangeArrowheads="1"/>
          </p:cNvPicPr>
          <p:nvPr/>
        </p:nvPicPr>
        <p:blipFill>
          <a:blip r:embed="rId3" cstate="print">
            <a:extLst>
              <a:ext uri="{28A0092B-C50C-407E-A947-70E740481C1C}">
                <a14:useLocalDpi xmlns:a14="http://schemas.microsoft.com/office/drawing/2010/main" val="0"/>
              </a:ext>
            </a:extLst>
          </a:blip>
          <a:srcRect l="1765" t="2568" r="110"/>
          <a:stretch>
            <a:fillRect/>
          </a:stretch>
        </p:blipFill>
        <p:spPr bwMode="auto">
          <a:xfrm>
            <a:off x="0" y="-309563"/>
            <a:ext cx="9972675" cy="716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14040-01"/>
          <p:cNvPicPr>
            <a:picLocks noChangeAspect="1" noChangeArrowheads="1"/>
          </p:cNvPicPr>
          <p:nvPr/>
        </p:nvPicPr>
        <p:blipFill>
          <a:blip r:embed="rId3" cstate="print">
            <a:extLst>
              <a:ext uri="{28A0092B-C50C-407E-A947-70E740481C1C}">
                <a14:useLocalDpi xmlns:a14="http://schemas.microsoft.com/office/drawing/2010/main" val="0"/>
              </a:ext>
            </a:extLst>
          </a:blip>
          <a:srcRect r="1666"/>
          <a:stretch>
            <a:fillRect/>
          </a:stretch>
        </p:blipFill>
        <p:spPr bwMode="auto">
          <a:xfrm>
            <a:off x="0" y="768350"/>
            <a:ext cx="9144000" cy="619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 Box 3"/>
          <p:cNvSpPr txBox="1">
            <a:spLocks noChangeArrowheads="1"/>
          </p:cNvSpPr>
          <p:nvPr/>
        </p:nvSpPr>
        <p:spPr bwMode="auto">
          <a:xfrm>
            <a:off x="381000" y="0"/>
            <a:ext cx="8763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3200" b="1">
                <a:solidFill>
                  <a:schemeClr val="tx2"/>
                </a:solidFill>
                <a:latin typeface="Trebuchet MS" pitchFamily="34" charset="0"/>
              </a:rPr>
              <a:t>Biodiversity corridor in Fetzer Vineyard</a:t>
            </a:r>
            <a:endParaRPr lang="es-ES" sz="3200" b="1">
              <a:solidFill>
                <a:schemeClr val="tx2"/>
              </a:solidFill>
              <a:latin typeface="Trebuchet MS"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Immagine 1" descr="fondo11.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2771" name="Object 2"/>
          <p:cNvGraphicFramePr>
            <a:graphicFrameLocks noChangeAspect="1"/>
          </p:cNvGraphicFramePr>
          <p:nvPr/>
        </p:nvGraphicFramePr>
        <p:xfrm>
          <a:off x="6400800" y="0"/>
          <a:ext cx="2743200" cy="2057400"/>
        </p:xfrm>
        <a:graphic>
          <a:graphicData uri="http://schemas.openxmlformats.org/presentationml/2006/ole">
            <mc:AlternateContent xmlns:mc="http://schemas.openxmlformats.org/markup-compatibility/2006">
              <mc:Choice xmlns:v="urn:schemas-microsoft-com:vml" Requires="v">
                <p:oleObj spid="_x0000_s32791" name="Fotografía de Photo Editor" r:id="rId5" imgW="7621064" imgH="5714286" progId="">
                  <p:embed/>
                </p:oleObj>
              </mc:Choice>
              <mc:Fallback>
                <p:oleObj name="Fotografía de Photo Editor" r:id="rId5" imgW="7621064" imgH="5714286" progId="">
                  <p:embed/>
                  <p:pic>
                    <p:nvPicPr>
                      <p:cNvPr id="0" name="Picture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0800" y="0"/>
                        <a:ext cx="27432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772" name="Object 3"/>
          <p:cNvGraphicFramePr>
            <a:graphicFrameLocks noChangeAspect="1"/>
          </p:cNvGraphicFramePr>
          <p:nvPr/>
        </p:nvGraphicFramePr>
        <p:xfrm>
          <a:off x="0" y="0"/>
          <a:ext cx="2895600" cy="1978025"/>
        </p:xfrm>
        <a:graphic>
          <a:graphicData uri="http://schemas.openxmlformats.org/presentationml/2006/ole">
            <mc:AlternateContent xmlns:mc="http://schemas.openxmlformats.org/markup-compatibility/2006">
              <mc:Choice xmlns:v="urn:schemas-microsoft-com:vml" Requires="v">
                <p:oleObj spid="_x0000_s32792" name="Fotografía de Photo Editor" r:id="rId7" imgW="6571429" imgH="4486901" progId="">
                  <p:embed/>
                </p:oleObj>
              </mc:Choice>
              <mc:Fallback>
                <p:oleObj name="Fotografía de Photo Editor" r:id="rId7" imgW="6571429" imgH="4486901" progId="">
                  <p:embed/>
                  <p:pic>
                    <p:nvPicPr>
                      <p:cNvPr id="0" name="Picture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895600" cy="197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773" name="Line 4"/>
          <p:cNvSpPr>
            <a:spLocks noChangeShapeType="1"/>
          </p:cNvSpPr>
          <p:nvPr/>
        </p:nvSpPr>
        <p:spPr bwMode="auto">
          <a:xfrm>
            <a:off x="1600200" y="1981200"/>
            <a:ext cx="1600200" cy="1600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32774" name="Line 5"/>
          <p:cNvSpPr>
            <a:spLocks noChangeShapeType="1"/>
          </p:cNvSpPr>
          <p:nvPr/>
        </p:nvSpPr>
        <p:spPr bwMode="auto">
          <a:xfrm flipH="1">
            <a:off x="5943600" y="2057400"/>
            <a:ext cx="1752600" cy="1524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pic>
        <p:nvPicPr>
          <p:cNvPr id="32775" name="Picture 6" descr="vac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90800" y="3581400"/>
            <a:ext cx="4114800"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6" name="Text Box 7"/>
          <p:cNvSpPr txBox="1">
            <a:spLocks noChangeArrowheads="1"/>
          </p:cNvSpPr>
          <p:nvPr/>
        </p:nvSpPr>
        <p:spPr bwMode="auto">
          <a:xfrm>
            <a:off x="179388" y="2276475"/>
            <a:ext cx="17287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s-ES" sz="2400"/>
              <a:t>Crop production</a:t>
            </a:r>
          </a:p>
        </p:txBody>
      </p:sp>
      <p:sp>
        <p:nvSpPr>
          <p:cNvPr id="32777" name="Text Box 8"/>
          <p:cNvSpPr txBox="1">
            <a:spLocks noChangeArrowheads="1"/>
          </p:cNvSpPr>
          <p:nvPr/>
        </p:nvSpPr>
        <p:spPr bwMode="auto">
          <a:xfrm>
            <a:off x="7415213" y="2390775"/>
            <a:ext cx="17287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s-ES" sz="2400"/>
              <a:t>Animal production</a:t>
            </a:r>
          </a:p>
        </p:txBody>
      </p:sp>
      <p:sp>
        <p:nvSpPr>
          <p:cNvPr id="32778" name="Text Box 9"/>
          <p:cNvSpPr txBox="1">
            <a:spLocks noChangeArrowheads="1"/>
          </p:cNvSpPr>
          <p:nvPr/>
        </p:nvSpPr>
        <p:spPr bwMode="auto">
          <a:xfrm>
            <a:off x="3708400" y="2420938"/>
            <a:ext cx="18002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s-ES" sz="2800"/>
              <a:t>Integrated System</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Polyfacepicks -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Immagine 6"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kstSylinder 1"/>
          <p:cNvSpPr txBox="1">
            <a:spLocks noChangeArrowheads="1"/>
          </p:cNvSpPr>
          <p:nvPr/>
        </p:nvSpPr>
        <p:spPr bwMode="auto">
          <a:xfrm>
            <a:off x="457200" y="5334000"/>
            <a:ext cx="81534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latin typeface="Trebuchet MS" pitchFamily="34" charset="0"/>
              </a:rPr>
              <a:t>This model shows an integrated barn with spatial and temporal design of crops, pasture, serials and trees. </a:t>
            </a:r>
            <a:r>
              <a:rPr lang="nb-NO" b="1">
                <a:latin typeface="Trebuchet MS" pitchFamily="34" charset="0"/>
              </a:rPr>
              <a:t>The pasture constitutes the changing phase of the rotation as grazing animals deposit manure improving soil fertility for the annual crops that use the nutrients thus representing the extracting phase of the rotation</a:t>
            </a:r>
          </a:p>
        </p:txBody>
      </p:sp>
      <p:pic>
        <p:nvPicPr>
          <p:cNvPr id="34820" name="Bilde 1"/>
          <p:cNvPicPr>
            <a:picLocks noChangeAspect="1"/>
          </p:cNvPicPr>
          <p:nvPr/>
        </p:nvPicPr>
        <p:blipFill>
          <a:blip r:embed="rId4" cstate="print">
            <a:extLst>
              <a:ext uri="{28A0092B-C50C-407E-A947-70E740481C1C}">
                <a14:useLocalDpi xmlns:a14="http://schemas.microsoft.com/office/drawing/2010/main" val="0"/>
              </a:ext>
            </a:extLst>
          </a:blip>
          <a:srcRect l="17245" t="13531" r="16170" b="24577"/>
          <a:stretch>
            <a:fillRect/>
          </a:stretch>
        </p:blipFill>
        <p:spPr bwMode="auto">
          <a:xfrm>
            <a:off x="1143000" y="184150"/>
            <a:ext cx="6945313"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01140043-01"/>
          <p:cNvPicPr>
            <a:picLocks noChangeAspect="1" noChangeArrowheads="1"/>
          </p:cNvPicPr>
          <p:nvPr/>
        </p:nvPicPr>
        <p:blipFill>
          <a:blip r:embed="rId3" cstate="print">
            <a:extLst>
              <a:ext uri="{28A0092B-C50C-407E-A947-70E740481C1C}">
                <a14:useLocalDpi xmlns:a14="http://schemas.microsoft.com/office/drawing/2010/main" val="0"/>
              </a:ext>
            </a:extLst>
          </a:blip>
          <a:srcRect l="13550" t="2499" b="1250"/>
          <a:stretch>
            <a:fillRect/>
          </a:stretch>
        </p:blipFill>
        <p:spPr bwMode="auto">
          <a:xfrm>
            <a:off x="-95250" y="0"/>
            <a:ext cx="9239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015_15-01"/>
          <p:cNvPicPr>
            <a:picLocks noChangeAspect="1" noChangeArrowheads="1"/>
          </p:cNvPicPr>
          <p:nvPr/>
        </p:nvPicPr>
        <p:blipFill>
          <a:blip r:embed="rId3" cstate="print">
            <a:extLst>
              <a:ext uri="{28A0092B-C50C-407E-A947-70E740481C1C}">
                <a14:useLocalDpi xmlns:a14="http://schemas.microsoft.com/office/drawing/2010/main" val="0"/>
              </a:ext>
            </a:extLst>
          </a:blip>
          <a:srcRect l="10260"/>
          <a:stretch>
            <a:fillRect/>
          </a:stretch>
        </p:blipFill>
        <p:spPr bwMode="auto">
          <a:xfrm>
            <a:off x="-111125" y="0"/>
            <a:ext cx="92424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Immagine 5"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kstSylinder 5"/>
          <p:cNvSpPr txBox="1">
            <a:spLocks noChangeArrowheads="1"/>
          </p:cNvSpPr>
          <p:nvPr/>
        </p:nvSpPr>
        <p:spPr bwMode="auto">
          <a:xfrm>
            <a:off x="685800" y="152400"/>
            <a:ext cx="65373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200" b="1">
                <a:solidFill>
                  <a:schemeClr val="bg1"/>
                </a:solidFill>
                <a:latin typeface="Trebuchet MS" pitchFamily="34" charset="0"/>
              </a:rPr>
              <a:t>An integrative scheme </a:t>
            </a:r>
          </a:p>
          <a:p>
            <a:pPr eaLnBrk="1" hangingPunct="1"/>
            <a:r>
              <a:rPr lang="en-US" sz="3200" b="1">
                <a:solidFill>
                  <a:schemeClr val="bg1"/>
                </a:solidFill>
                <a:latin typeface="Trebuchet MS" pitchFamily="34" charset="0"/>
              </a:rPr>
              <a:t>of peasant knowledge of Nature</a:t>
            </a:r>
            <a:endParaRPr lang="nb-NO" sz="3200" b="1">
              <a:solidFill>
                <a:schemeClr val="bg1"/>
              </a:solidFill>
              <a:latin typeface="Trebuchet MS" pitchFamily="34" charset="0"/>
            </a:endParaRPr>
          </a:p>
        </p:txBody>
      </p:sp>
      <p:pic>
        <p:nvPicPr>
          <p:cNvPr id="37892" name="Bilde 1"/>
          <p:cNvPicPr>
            <a:picLocks noChangeAspect="1"/>
          </p:cNvPicPr>
          <p:nvPr/>
        </p:nvPicPr>
        <p:blipFill>
          <a:blip r:embed="rId4" cstate="print">
            <a:extLst>
              <a:ext uri="{28A0092B-C50C-407E-A947-70E740481C1C}">
                <a14:useLocalDpi xmlns:a14="http://schemas.microsoft.com/office/drawing/2010/main" val="0"/>
              </a:ext>
            </a:extLst>
          </a:blip>
          <a:srcRect l="13863" t="14726" r="24165" b="32140"/>
          <a:stretch>
            <a:fillRect/>
          </a:stretch>
        </p:blipFill>
        <p:spPr bwMode="auto">
          <a:xfrm>
            <a:off x="685800" y="1447800"/>
            <a:ext cx="7888288" cy="522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Immagine 5"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Bilde 1"/>
          <p:cNvPicPr>
            <a:picLocks noChangeAspect="1"/>
          </p:cNvPicPr>
          <p:nvPr/>
        </p:nvPicPr>
        <p:blipFill>
          <a:blip r:embed="rId4" cstate="print">
            <a:extLst>
              <a:ext uri="{28A0092B-C50C-407E-A947-70E740481C1C}">
                <a14:useLocalDpi xmlns:a14="http://schemas.microsoft.com/office/drawing/2010/main" val="0"/>
              </a:ext>
            </a:extLst>
          </a:blip>
          <a:srcRect l="54001" b="7265"/>
          <a:stretch>
            <a:fillRect/>
          </a:stretch>
        </p:blipFill>
        <p:spPr bwMode="auto">
          <a:xfrm>
            <a:off x="4927600" y="269875"/>
            <a:ext cx="4078288" cy="635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Bilde 2"/>
          <p:cNvPicPr>
            <a:picLocks noChangeAspect="1"/>
          </p:cNvPicPr>
          <p:nvPr/>
        </p:nvPicPr>
        <p:blipFill>
          <a:blip r:embed="rId4" cstate="print">
            <a:extLst>
              <a:ext uri="{28A0092B-C50C-407E-A947-70E740481C1C}">
                <a14:useLocalDpi xmlns:a14="http://schemas.microsoft.com/office/drawing/2010/main" val="0"/>
              </a:ext>
            </a:extLst>
          </a:blip>
          <a:srcRect t="22090" r="45999" b="30348"/>
          <a:stretch>
            <a:fillRect/>
          </a:stretch>
        </p:blipFill>
        <p:spPr bwMode="auto">
          <a:xfrm>
            <a:off x="76200" y="1514475"/>
            <a:ext cx="4789488"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Immagine 1" descr="fondo11.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kstSylinder 2"/>
          <p:cNvSpPr txBox="1">
            <a:spLocks noChangeArrowheads="1"/>
          </p:cNvSpPr>
          <p:nvPr/>
        </p:nvSpPr>
        <p:spPr bwMode="auto">
          <a:xfrm>
            <a:off x="762000" y="330200"/>
            <a:ext cx="7696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nb-NO" sz="3200" b="1">
                <a:latin typeface="Trebuchet MS" pitchFamily="34" charset="0"/>
              </a:rPr>
              <a:t>Indigenous Mexican maize varieties</a:t>
            </a:r>
          </a:p>
        </p:txBody>
      </p:sp>
      <p:pic>
        <p:nvPicPr>
          <p:cNvPr id="39940" name="Bilde 1"/>
          <p:cNvPicPr>
            <a:picLocks noChangeAspect="1"/>
          </p:cNvPicPr>
          <p:nvPr/>
        </p:nvPicPr>
        <p:blipFill>
          <a:blip r:embed="rId4" cstate="print">
            <a:extLst>
              <a:ext uri="{28A0092B-C50C-407E-A947-70E740481C1C}">
                <a14:useLocalDpi xmlns:a14="http://schemas.microsoft.com/office/drawing/2010/main" val="0"/>
              </a:ext>
            </a:extLst>
          </a:blip>
          <a:srcRect l="54460" t="32437" r="4942" b="19601"/>
          <a:stretch>
            <a:fillRect/>
          </a:stretch>
        </p:blipFill>
        <p:spPr bwMode="auto">
          <a:xfrm>
            <a:off x="4868863" y="1981200"/>
            <a:ext cx="3922712"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Bilde 2"/>
          <p:cNvPicPr>
            <a:picLocks noChangeAspect="1"/>
          </p:cNvPicPr>
          <p:nvPr/>
        </p:nvPicPr>
        <p:blipFill>
          <a:blip r:embed="rId5" cstate="print">
            <a:extLst>
              <a:ext uri="{28A0092B-C50C-407E-A947-70E740481C1C}">
                <a14:useLocalDpi xmlns:a14="http://schemas.microsoft.com/office/drawing/2010/main" val="0"/>
              </a:ext>
            </a:extLst>
          </a:blip>
          <a:srcRect l="5405" t="23482" r="37544" b="11444"/>
          <a:stretch>
            <a:fillRect/>
          </a:stretch>
        </p:blipFill>
        <p:spPr bwMode="auto">
          <a:xfrm>
            <a:off x="155575" y="1295400"/>
            <a:ext cx="5521325"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Immagine 1" descr="fondo8.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Bilde 1"/>
          <p:cNvPicPr>
            <a:picLocks noChangeAspect="1"/>
          </p:cNvPicPr>
          <p:nvPr/>
        </p:nvPicPr>
        <p:blipFill>
          <a:blip r:embed="rId4" cstate="print">
            <a:extLst>
              <a:ext uri="{28A0092B-C50C-407E-A947-70E740481C1C}">
                <a14:useLocalDpi xmlns:a14="http://schemas.microsoft.com/office/drawing/2010/main" val="0"/>
              </a:ext>
            </a:extLst>
          </a:blip>
          <a:srcRect l="5217" t="6567" r="7063" b="12437"/>
          <a:stretch>
            <a:fillRect/>
          </a:stretch>
        </p:blipFill>
        <p:spPr bwMode="auto">
          <a:xfrm>
            <a:off x="304800" y="381000"/>
            <a:ext cx="8547100" cy="610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Immagine 2" descr="fondo2.jpg"/>
          <p:cNvPicPr>
            <a:picLocks noChangeAspect="1"/>
          </p:cNvPicPr>
          <p:nvPr/>
        </p:nvPicPr>
        <p:blipFill>
          <a:blip r:embed="rId3" cstate="print">
            <a:lum contrast="-26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 descr="002_2-01"/>
          <p:cNvPicPr>
            <a:picLocks noChangeAspect="1" noChangeArrowheads="1"/>
          </p:cNvPicPr>
          <p:nvPr/>
        </p:nvPicPr>
        <p:blipFill>
          <a:blip r:embed="rId4" cstate="print">
            <a:lum bright="22000" contrast="38000"/>
            <a:extLst>
              <a:ext uri="{28A0092B-C50C-407E-A947-70E740481C1C}">
                <a14:useLocalDpi xmlns:a14="http://schemas.microsoft.com/office/drawing/2010/main" val="0"/>
              </a:ext>
            </a:extLst>
          </a:blip>
          <a:srcRect l="1666" r="1666" b="6259"/>
          <a:stretch>
            <a:fillRect/>
          </a:stretch>
        </p:blipFill>
        <p:spPr bwMode="auto">
          <a:xfrm>
            <a:off x="152400" y="312738"/>
            <a:ext cx="8839200" cy="5707062"/>
          </a:xfrm>
          <a:prstGeom prst="rect">
            <a:avLst/>
          </a:prstGeom>
          <a:noFill/>
          <a:ln>
            <a:noFill/>
          </a:ln>
          <a:effectLst>
            <a:outerShdw dist="101600" dir="2700000" rotWithShape="0">
              <a:srgbClr val="808080">
                <a:alpha val="42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Immagine 2" descr="fondo2.jpg"/>
          <p:cNvPicPr>
            <a:picLocks noChangeAspect="1"/>
          </p:cNvPicPr>
          <p:nvPr/>
        </p:nvPicPr>
        <p:blipFill>
          <a:blip r:embed="rId3" cstate="print">
            <a:extLst>
              <a:ext uri="{28A0092B-C50C-407E-A947-70E740481C1C}">
                <a14:useLocalDpi xmlns:a14="http://schemas.microsoft.com/office/drawing/2010/main" val="0"/>
              </a:ext>
            </a:extLst>
          </a:blip>
          <a:srcRect l="232" t="31863" r="32695" b="-2647"/>
          <a:stretch>
            <a:fillRect/>
          </a:stretch>
        </p:blipFill>
        <p:spPr bwMode="auto">
          <a:xfrm>
            <a:off x="0" y="-168275"/>
            <a:ext cx="9280525" cy="734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Bilde 1"/>
          <p:cNvPicPr>
            <a:picLocks noChangeAspect="1"/>
          </p:cNvPicPr>
          <p:nvPr/>
        </p:nvPicPr>
        <p:blipFill>
          <a:blip r:embed="rId4" cstate="print">
            <a:extLst>
              <a:ext uri="{28A0092B-C50C-407E-A947-70E740481C1C}">
                <a14:useLocalDpi xmlns:a14="http://schemas.microsoft.com/office/drawing/2010/main" val="0"/>
              </a:ext>
            </a:extLst>
          </a:blip>
          <a:srcRect l="51999" t="20100" r="5251" b="19005"/>
          <a:stretch>
            <a:fillRect/>
          </a:stretch>
        </p:blipFill>
        <p:spPr bwMode="auto">
          <a:xfrm>
            <a:off x="4826000" y="717550"/>
            <a:ext cx="4394200" cy="483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Bilde 2"/>
          <p:cNvPicPr>
            <a:picLocks noChangeAspect="1"/>
          </p:cNvPicPr>
          <p:nvPr/>
        </p:nvPicPr>
        <p:blipFill>
          <a:blip r:embed="rId4" cstate="print">
            <a:extLst>
              <a:ext uri="{28A0092B-C50C-407E-A947-70E740481C1C}">
                <a14:useLocalDpi xmlns:a14="http://schemas.microsoft.com/office/drawing/2010/main" val="0"/>
              </a:ext>
            </a:extLst>
          </a:blip>
          <a:srcRect l="5096" t="20100" r="49231" b="19005"/>
          <a:stretch>
            <a:fillRect/>
          </a:stretch>
        </p:blipFill>
        <p:spPr bwMode="auto">
          <a:xfrm>
            <a:off x="76200" y="717550"/>
            <a:ext cx="4694238" cy="483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Immagine 1" descr="fondo6a.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ekstSylinder 2"/>
          <p:cNvSpPr txBox="1">
            <a:spLocks noChangeArrowheads="1"/>
          </p:cNvSpPr>
          <p:nvPr/>
        </p:nvSpPr>
        <p:spPr bwMode="auto">
          <a:xfrm>
            <a:off x="1295400" y="2286000"/>
            <a:ext cx="7696200" cy="418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Aft>
                <a:spcPts val="1200"/>
              </a:spcAft>
              <a:buFont typeface="Wingdings" pitchFamily="2" charset="2"/>
              <a:buChar char="§"/>
            </a:pPr>
            <a:r>
              <a:rPr lang="en-US" sz="2400" b="1">
                <a:solidFill>
                  <a:schemeClr val="bg1"/>
                </a:solidFill>
                <a:latin typeface="Trebuchet MS" pitchFamily="34" charset="0"/>
              </a:rPr>
              <a:t>Based on indigenous knowledge and rationale</a:t>
            </a:r>
            <a:endParaRPr lang="nb-NO" sz="2400" b="1">
              <a:solidFill>
                <a:schemeClr val="bg1"/>
              </a:solidFill>
              <a:latin typeface="Trebuchet MS" pitchFamily="34" charset="0"/>
            </a:endParaRPr>
          </a:p>
          <a:p>
            <a:pPr eaLnBrk="1" hangingPunct="1">
              <a:spcAft>
                <a:spcPts val="1200"/>
              </a:spcAft>
              <a:buFont typeface="Wingdings" pitchFamily="2" charset="2"/>
              <a:buChar char="§"/>
            </a:pPr>
            <a:r>
              <a:rPr lang="en-US" sz="2400" b="1">
                <a:solidFill>
                  <a:schemeClr val="bg1"/>
                </a:solidFill>
                <a:latin typeface="Trebuchet MS" pitchFamily="34" charset="0"/>
              </a:rPr>
              <a:t>Economically viable, accessible and based on local resources</a:t>
            </a:r>
            <a:endParaRPr lang="nb-NO" sz="2400" b="1">
              <a:solidFill>
                <a:schemeClr val="bg1"/>
              </a:solidFill>
              <a:latin typeface="Trebuchet MS" pitchFamily="34" charset="0"/>
            </a:endParaRPr>
          </a:p>
          <a:p>
            <a:pPr eaLnBrk="1" hangingPunct="1">
              <a:spcAft>
                <a:spcPts val="1200"/>
              </a:spcAft>
              <a:buFont typeface="Wingdings" pitchFamily="2" charset="2"/>
              <a:buChar char="§"/>
            </a:pPr>
            <a:r>
              <a:rPr lang="en-US" sz="2400" b="1">
                <a:solidFill>
                  <a:schemeClr val="bg1"/>
                </a:solidFill>
                <a:latin typeface="Trebuchet MS" pitchFamily="34" charset="0"/>
              </a:rPr>
              <a:t>Environmental sound, socially and cultural sensitive</a:t>
            </a:r>
            <a:endParaRPr lang="nb-NO" sz="2400" b="1">
              <a:solidFill>
                <a:schemeClr val="bg1"/>
              </a:solidFill>
              <a:latin typeface="Trebuchet MS" pitchFamily="34" charset="0"/>
            </a:endParaRPr>
          </a:p>
          <a:p>
            <a:pPr eaLnBrk="1" hangingPunct="1">
              <a:spcAft>
                <a:spcPts val="1200"/>
              </a:spcAft>
              <a:buFont typeface="Wingdings" pitchFamily="2" charset="2"/>
              <a:buChar char="§"/>
            </a:pPr>
            <a:r>
              <a:rPr lang="en-US" sz="2400" b="1">
                <a:solidFill>
                  <a:schemeClr val="bg1"/>
                </a:solidFill>
                <a:latin typeface="Trebuchet MS" pitchFamily="34" charset="0"/>
              </a:rPr>
              <a:t>Risk averse, adapted to heterogeneous circumstances</a:t>
            </a:r>
            <a:endParaRPr lang="nb-NO" sz="2400" b="1">
              <a:solidFill>
                <a:schemeClr val="bg1"/>
              </a:solidFill>
              <a:latin typeface="Trebuchet MS" pitchFamily="34" charset="0"/>
            </a:endParaRPr>
          </a:p>
          <a:p>
            <a:pPr eaLnBrk="1" hangingPunct="1">
              <a:spcAft>
                <a:spcPts val="1200"/>
              </a:spcAft>
              <a:buFont typeface="Wingdings" pitchFamily="2" charset="2"/>
              <a:buChar char="§"/>
            </a:pPr>
            <a:r>
              <a:rPr lang="en-US" sz="2400" b="1">
                <a:solidFill>
                  <a:schemeClr val="bg1"/>
                </a:solidFill>
                <a:latin typeface="Trebuchet MS" pitchFamily="34" charset="0"/>
              </a:rPr>
              <a:t>Enhance total farm productivity</a:t>
            </a:r>
            <a:endParaRPr lang="nb-NO" sz="2400" b="1">
              <a:solidFill>
                <a:schemeClr val="bg1"/>
              </a:solidFill>
              <a:latin typeface="Trebuchet MS" pitchFamily="34" charset="0"/>
            </a:endParaRPr>
          </a:p>
          <a:p>
            <a:pPr eaLnBrk="1" hangingPunct="1">
              <a:spcAft>
                <a:spcPts val="1200"/>
              </a:spcAft>
              <a:buFont typeface="Wingdings" pitchFamily="2" charset="2"/>
              <a:buChar char="§"/>
            </a:pPr>
            <a:endParaRPr lang="nb-NO" sz="2400" b="1">
              <a:solidFill>
                <a:schemeClr val="bg1"/>
              </a:solidFill>
              <a:latin typeface="Trebuchet MS" pitchFamily="34" charset="0"/>
            </a:endParaRPr>
          </a:p>
        </p:txBody>
      </p:sp>
      <p:sp>
        <p:nvSpPr>
          <p:cNvPr id="43012" name="TekstSylinder 3"/>
          <p:cNvSpPr txBox="1">
            <a:spLocks noChangeArrowheads="1"/>
          </p:cNvSpPr>
          <p:nvPr/>
        </p:nvSpPr>
        <p:spPr bwMode="auto">
          <a:xfrm>
            <a:off x="1420813" y="304800"/>
            <a:ext cx="76962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200" b="1">
                <a:solidFill>
                  <a:schemeClr val="bg1"/>
                </a:solidFill>
                <a:latin typeface="Trebuchet MS" pitchFamily="34" charset="0"/>
              </a:rPr>
              <a:t>Features of appropriate technologies for poor farmers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a:xfrm>
            <a:off x="0" y="0"/>
            <a:ext cx="9144000" cy="6858000"/>
          </a:xfrm>
        </p:spPr>
      </p:pic>
      <p:sp>
        <p:nvSpPr>
          <p:cNvPr id="44035" name="Text Box 3"/>
          <p:cNvSpPr txBox="1">
            <a:spLocks noChangeArrowheads="1"/>
          </p:cNvSpPr>
          <p:nvPr/>
        </p:nvSpPr>
        <p:spPr bwMode="auto">
          <a:xfrm>
            <a:off x="2195513" y="762000"/>
            <a:ext cx="55483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ES_tradnl" sz="3600" b="1">
                <a:solidFill>
                  <a:srgbClr val="FFC000"/>
                </a:solidFill>
                <a:latin typeface="Trebuchet MS" pitchFamily="34" charset="0"/>
                <a:ea typeface="ヒラギノ角ゴ Pro W3" charset="-128"/>
              </a:rPr>
              <a:t>Agroecological strategies</a:t>
            </a:r>
          </a:p>
        </p:txBody>
      </p:sp>
      <p:sp>
        <p:nvSpPr>
          <p:cNvPr id="44036" name="Text Box 4"/>
          <p:cNvSpPr txBox="1">
            <a:spLocks noChangeArrowheads="1"/>
          </p:cNvSpPr>
          <p:nvPr/>
        </p:nvSpPr>
        <p:spPr bwMode="auto">
          <a:xfrm>
            <a:off x="1258888" y="4149725"/>
            <a:ext cx="2024062"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ES_tradnl" sz="2800" b="1">
                <a:solidFill>
                  <a:srgbClr val="FFC000"/>
                </a:solidFill>
                <a:latin typeface="Trebuchet MS" pitchFamily="34" charset="0"/>
                <a:ea typeface="ヒラギノ角ゴ Pro W3" charset="-128"/>
              </a:rPr>
              <a:t>Animal</a:t>
            </a:r>
          </a:p>
          <a:p>
            <a:pPr eaLnBrk="1" hangingPunct="1"/>
            <a:r>
              <a:rPr lang="es-ES_tradnl" sz="2800" b="1">
                <a:solidFill>
                  <a:srgbClr val="FFC000"/>
                </a:solidFill>
                <a:latin typeface="Trebuchet MS" pitchFamily="34" charset="0"/>
                <a:ea typeface="ヒラギノ角ゴ Pro W3" charset="-128"/>
              </a:rPr>
              <a:t>integration</a:t>
            </a:r>
          </a:p>
        </p:txBody>
      </p:sp>
      <p:sp>
        <p:nvSpPr>
          <p:cNvPr id="44037" name="Text Box 5"/>
          <p:cNvSpPr txBox="1">
            <a:spLocks noChangeArrowheads="1"/>
          </p:cNvSpPr>
          <p:nvPr/>
        </p:nvSpPr>
        <p:spPr bwMode="auto">
          <a:xfrm>
            <a:off x="5508625" y="4149725"/>
            <a:ext cx="27574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ES_tradnl" sz="2800" b="1">
                <a:solidFill>
                  <a:srgbClr val="FFC000"/>
                </a:solidFill>
                <a:latin typeface="Trebuchet MS" pitchFamily="34" charset="0"/>
                <a:ea typeface="ヒラギノ角ゴ Pro W3" charset="-128"/>
              </a:rPr>
              <a:t>Green manures</a:t>
            </a:r>
          </a:p>
        </p:txBody>
      </p:sp>
      <p:sp>
        <p:nvSpPr>
          <p:cNvPr id="44038" name="Text Box 6"/>
          <p:cNvSpPr txBox="1">
            <a:spLocks noChangeArrowheads="1"/>
          </p:cNvSpPr>
          <p:nvPr/>
        </p:nvSpPr>
        <p:spPr bwMode="auto">
          <a:xfrm>
            <a:off x="6740525" y="2924175"/>
            <a:ext cx="24034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ES_tradnl" sz="2800" b="1">
                <a:solidFill>
                  <a:srgbClr val="FFC000"/>
                </a:solidFill>
                <a:latin typeface="Trebuchet MS" pitchFamily="34" charset="0"/>
                <a:ea typeface="ヒラギノ角ゴ Pro W3" charset="-128"/>
              </a:rPr>
              <a:t>Organic</a:t>
            </a:r>
          </a:p>
          <a:p>
            <a:pPr eaLnBrk="1" hangingPunct="1"/>
            <a:r>
              <a:rPr lang="es-ES_tradnl" sz="2800" b="1">
                <a:solidFill>
                  <a:srgbClr val="FFC000"/>
                </a:solidFill>
                <a:latin typeface="Trebuchet MS" pitchFamily="34" charset="0"/>
                <a:ea typeface="ヒラギノ角ゴ Pro W3" charset="-128"/>
              </a:rPr>
              <a:t>amendments</a:t>
            </a:r>
          </a:p>
        </p:txBody>
      </p:sp>
      <p:sp>
        <p:nvSpPr>
          <p:cNvPr id="44039" name="Text Box 7"/>
          <p:cNvSpPr txBox="1">
            <a:spLocks noChangeArrowheads="1"/>
          </p:cNvSpPr>
          <p:nvPr/>
        </p:nvSpPr>
        <p:spPr bwMode="auto">
          <a:xfrm>
            <a:off x="3924300" y="5373688"/>
            <a:ext cx="18272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ES_tradnl" sz="2800" b="1">
                <a:solidFill>
                  <a:srgbClr val="FFC000"/>
                </a:solidFill>
                <a:latin typeface="Trebuchet MS" pitchFamily="34" charset="0"/>
                <a:ea typeface="ヒラギノ角ゴ Pro W3" charset="-128"/>
              </a:rPr>
              <a:t>Rotations</a:t>
            </a:r>
          </a:p>
        </p:txBody>
      </p:sp>
      <p:sp>
        <p:nvSpPr>
          <p:cNvPr id="44040" name="Text Box 8"/>
          <p:cNvSpPr txBox="1">
            <a:spLocks noChangeArrowheads="1"/>
          </p:cNvSpPr>
          <p:nvPr/>
        </p:nvSpPr>
        <p:spPr bwMode="auto">
          <a:xfrm>
            <a:off x="323850" y="2924175"/>
            <a:ext cx="2419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ES_tradnl" sz="2800" b="1">
                <a:solidFill>
                  <a:srgbClr val="FFC000"/>
                </a:solidFill>
                <a:latin typeface="Trebuchet MS" pitchFamily="34" charset="0"/>
                <a:ea typeface="ヒラギノ角ゴ Pro W3" charset="-128"/>
              </a:rPr>
              <a:t>Polycultures</a:t>
            </a:r>
          </a:p>
        </p:txBody>
      </p:sp>
      <p:sp>
        <p:nvSpPr>
          <p:cNvPr id="44041" name="Line 9"/>
          <p:cNvSpPr>
            <a:spLocks noChangeShapeType="1"/>
          </p:cNvSpPr>
          <p:nvPr/>
        </p:nvSpPr>
        <p:spPr bwMode="auto">
          <a:xfrm>
            <a:off x="4716463" y="1412875"/>
            <a:ext cx="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44042" name="Line 10"/>
          <p:cNvSpPr>
            <a:spLocks noChangeShapeType="1"/>
          </p:cNvSpPr>
          <p:nvPr/>
        </p:nvSpPr>
        <p:spPr bwMode="auto">
          <a:xfrm>
            <a:off x="4643438" y="1341438"/>
            <a:ext cx="0" cy="410368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44043" name="Line 11"/>
          <p:cNvSpPr>
            <a:spLocks noChangeShapeType="1"/>
          </p:cNvSpPr>
          <p:nvPr/>
        </p:nvSpPr>
        <p:spPr bwMode="auto">
          <a:xfrm flipH="1">
            <a:off x="1547813" y="1412875"/>
            <a:ext cx="3024187" cy="1584325"/>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44044" name="Line 12"/>
          <p:cNvSpPr>
            <a:spLocks noChangeShapeType="1"/>
          </p:cNvSpPr>
          <p:nvPr/>
        </p:nvSpPr>
        <p:spPr bwMode="auto">
          <a:xfrm>
            <a:off x="4716463" y="1412875"/>
            <a:ext cx="2663825" cy="1655763"/>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44045" name="Line 13"/>
          <p:cNvSpPr>
            <a:spLocks noChangeShapeType="1"/>
          </p:cNvSpPr>
          <p:nvPr/>
        </p:nvSpPr>
        <p:spPr bwMode="auto">
          <a:xfrm flipH="1">
            <a:off x="2484438" y="1484313"/>
            <a:ext cx="2087562" cy="273685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44046" name="Line 14"/>
          <p:cNvSpPr>
            <a:spLocks noChangeShapeType="1"/>
          </p:cNvSpPr>
          <p:nvPr/>
        </p:nvSpPr>
        <p:spPr bwMode="auto">
          <a:xfrm>
            <a:off x="4716463" y="1484313"/>
            <a:ext cx="2160587" cy="280828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nb-NO"/>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Immagine 1" descr="fondo9.jpg"/>
          <p:cNvPicPr>
            <a:picLocks noChangeAspect="1"/>
          </p:cNvPicPr>
          <p:nvPr/>
        </p:nvPicPr>
        <p:blipFill>
          <a:blip r:embed="rId3" cstate="print">
            <a:lum bright="-1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Picture 2" descr="DSC0147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1641475"/>
            <a:ext cx="48006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Picture 2" descr="DSC00196"/>
          <p:cNvPicPr>
            <a:picLocks noChangeAspect="1" noChangeArrowheads="1"/>
          </p:cNvPicPr>
          <p:nvPr/>
        </p:nvPicPr>
        <p:blipFill>
          <a:blip r:embed="rId5" cstate="print">
            <a:extLst>
              <a:ext uri="{28A0092B-C50C-407E-A947-70E740481C1C}">
                <a14:useLocalDpi xmlns:a14="http://schemas.microsoft.com/office/drawing/2010/main" val="0"/>
              </a:ext>
            </a:extLst>
          </a:blip>
          <a:srcRect l="23103" r="14899"/>
          <a:stretch>
            <a:fillRect/>
          </a:stretch>
        </p:blipFill>
        <p:spPr bwMode="auto">
          <a:xfrm>
            <a:off x="225425" y="1271588"/>
            <a:ext cx="3736975" cy="451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magine 8"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Rectangle 2"/>
          <p:cNvSpPr>
            <a:spLocks noGrp="1"/>
          </p:cNvSpPr>
          <p:nvPr>
            <p:ph type="ctrTitle" idx="4294967295"/>
          </p:nvPr>
        </p:nvSpPr>
        <p:spPr>
          <a:xfrm>
            <a:off x="685800" y="2130425"/>
            <a:ext cx="7772400" cy="1470025"/>
          </a:xfrm>
        </p:spPr>
        <p:txBody>
          <a:bodyPr/>
          <a:lstStyle/>
          <a:p>
            <a:pPr eaLnBrk="1" hangingPunct="1"/>
            <a:endParaRPr lang="es-ES" smtClean="0">
              <a:ea typeface="ＭＳ Ｐゴシック" pitchFamily="34" charset="-128"/>
            </a:endParaRPr>
          </a:p>
        </p:txBody>
      </p:sp>
      <p:sp>
        <p:nvSpPr>
          <p:cNvPr id="46084" name="Rectangle 3"/>
          <p:cNvSpPr>
            <a:spLocks noGrp="1"/>
          </p:cNvSpPr>
          <p:nvPr>
            <p:ph type="subTitle" idx="4294967295"/>
          </p:nvPr>
        </p:nvSpPr>
        <p:spPr>
          <a:xfrm>
            <a:off x="1371600" y="3886200"/>
            <a:ext cx="6400800" cy="1752600"/>
          </a:xfrm>
        </p:spPr>
        <p:txBody>
          <a:bodyPr/>
          <a:lstStyle/>
          <a:p>
            <a:pPr marL="0" indent="0" algn="ctr" eaLnBrk="1" hangingPunct="1">
              <a:buFontTx/>
              <a:buNone/>
            </a:pPr>
            <a:endParaRPr lang="es-ES" smtClean="0">
              <a:ea typeface="ＭＳ Ｐゴシック" pitchFamily="34" charset="-128"/>
            </a:endParaRPr>
          </a:p>
        </p:txBody>
      </p:sp>
      <p:pic>
        <p:nvPicPr>
          <p:cNvPr id="46085" name="Picture 4" descr="S73R0158"/>
          <p:cNvPicPr>
            <a:picLocks noChangeAspect="1" noChangeArrowheads="1"/>
          </p:cNvPicPr>
          <p:nvPr/>
        </p:nvPicPr>
        <p:blipFill>
          <a:blip r:embed="rId4" cstate="print">
            <a:extLst>
              <a:ext uri="{28A0092B-C50C-407E-A947-70E740481C1C}">
                <a14:useLocalDpi xmlns:a14="http://schemas.microsoft.com/office/drawing/2010/main" val="0"/>
              </a:ext>
            </a:extLst>
          </a:blip>
          <a:srcRect b="1375"/>
          <a:stretch>
            <a:fillRect/>
          </a:stretch>
        </p:blipFill>
        <p:spPr bwMode="auto">
          <a:xfrm>
            <a:off x="1600200" y="171450"/>
            <a:ext cx="7391400" cy="5467350"/>
          </a:xfrm>
          <a:prstGeom prst="rect">
            <a:avLst/>
          </a:prstGeom>
          <a:noFill/>
          <a:ln>
            <a:noFill/>
          </a:ln>
          <a:effectLst>
            <a:outerShdw dist="101600" dir="2700000" algn="br" rotWithShape="0">
              <a:srgbClr val="808080">
                <a:alpha val="42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9" descr="estasi"/>
          <p:cNvPicPr>
            <a:picLocks noChangeAspect="1" noChangeArrowheads="1"/>
          </p:cNvPicPr>
          <p:nvPr/>
        </p:nvPicPr>
        <p:blipFill>
          <a:blip r:embed="rId5" cstate="print">
            <a:extLst>
              <a:ext uri="{28A0092B-C50C-407E-A947-70E740481C1C}">
                <a14:useLocalDpi xmlns:a14="http://schemas.microsoft.com/office/drawing/2010/main" val="0"/>
              </a:ext>
            </a:extLst>
          </a:blip>
          <a:srcRect l="12569" r="6995" b="5522"/>
          <a:stretch>
            <a:fillRect/>
          </a:stretch>
        </p:blipFill>
        <p:spPr bwMode="auto">
          <a:xfrm>
            <a:off x="152400" y="152400"/>
            <a:ext cx="3505200" cy="5486400"/>
          </a:xfrm>
          <a:prstGeom prst="rect">
            <a:avLst/>
          </a:prstGeom>
          <a:noFill/>
          <a:ln>
            <a:noFill/>
          </a:ln>
          <a:effectLst>
            <a:outerShdw dist="101600" dir="2700000" algn="br" rotWithShape="0">
              <a:srgbClr val="808080">
                <a:alpha val="42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7" name="CasellaDiTesto 6"/>
          <p:cNvSpPr txBox="1">
            <a:spLocks noChangeArrowheads="1"/>
          </p:cNvSpPr>
          <p:nvPr/>
        </p:nvSpPr>
        <p:spPr bwMode="auto">
          <a:xfrm>
            <a:off x="3200400" y="5791200"/>
            <a:ext cx="5791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s-ES">
                <a:latin typeface="Trebuchet MS" pitchFamily="34" charset="0"/>
                <a:ea typeface="ヒラギノ角ゴ Pro W3" charset="-128"/>
              </a:rPr>
              <a:t>Finca “Del Medio” – José A. Casimiro    Sancti Spíritus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Immagine 5"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Rectangle 2"/>
          <p:cNvSpPr>
            <a:spLocks noChangeArrowheads="1"/>
          </p:cNvSpPr>
          <p:nvPr/>
        </p:nvSpPr>
        <p:spPr bwMode="auto">
          <a:xfrm>
            <a:off x="381000" y="1463675"/>
            <a:ext cx="8283575"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s-ES" sz="2400">
                <a:solidFill>
                  <a:schemeClr val="bg1"/>
                </a:solidFill>
                <a:latin typeface="Trebuchet MS" pitchFamily="34" charset="0"/>
                <a:ea typeface="ヒラギノ角ゴ Pro W3" charset="-128"/>
              </a:rPr>
              <a:t>Area (ha)</a:t>
            </a:r>
          </a:p>
          <a:p>
            <a:r>
              <a:rPr lang="es-ES" sz="2400">
                <a:solidFill>
                  <a:schemeClr val="bg1"/>
                </a:solidFill>
                <a:latin typeface="Trebuchet MS" pitchFamily="34" charset="0"/>
                <a:ea typeface="ヒラギノ角ゴ Pro W3" charset="-128"/>
              </a:rPr>
              <a:t>		</a:t>
            </a:r>
          </a:p>
          <a:p>
            <a:r>
              <a:rPr lang="es-ES" sz="2400">
                <a:solidFill>
                  <a:schemeClr val="bg1"/>
                </a:solidFill>
                <a:latin typeface="Trebuchet MS" pitchFamily="34" charset="0"/>
                <a:ea typeface="ヒラギノ角ゴ Pro W3" charset="-128"/>
              </a:rPr>
              <a:t>Energy (GJ/ha/yr)</a:t>
            </a:r>
          </a:p>
          <a:p>
            <a:endParaRPr lang="es-ES" sz="2400">
              <a:solidFill>
                <a:schemeClr val="bg1"/>
              </a:solidFill>
              <a:latin typeface="Trebuchet MS" pitchFamily="34" charset="0"/>
              <a:ea typeface="ヒラギノ角ゴ Pro W3" charset="-128"/>
            </a:endParaRPr>
          </a:p>
          <a:p>
            <a:r>
              <a:rPr lang="es-ES" sz="2400">
                <a:solidFill>
                  <a:schemeClr val="bg1"/>
                </a:solidFill>
                <a:latin typeface="Trebuchet MS" pitchFamily="34" charset="0"/>
                <a:ea typeface="ヒラギノ角ゴ Pro W3" charset="-128"/>
              </a:rPr>
              <a:t>Protein (kg/ha/yr)</a:t>
            </a:r>
          </a:p>
          <a:p>
            <a:endParaRPr lang="es-ES" sz="2400">
              <a:solidFill>
                <a:schemeClr val="bg1"/>
              </a:solidFill>
              <a:latin typeface="Trebuchet MS" pitchFamily="34" charset="0"/>
              <a:ea typeface="ヒラギノ角ゴ Pro W3" charset="-128"/>
            </a:endParaRPr>
          </a:p>
          <a:p>
            <a:r>
              <a:rPr lang="es-ES" sz="2400">
                <a:solidFill>
                  <a:schemeClr val="bg1"/>
                </a:solidFill>
                <a:latin typeface="Trebuchet MS" pitchFamily="34" charset="0"/>
                <a:ea typeface="ヒラギノ角ゴ Pro W3" charset="-128"/>
              </a:rPr>
              <a:t>People fed by produced energy (Pers/ha/yr)</a:t>
            </a:r>
          </a:p>
          <a:p>
            <a:endParaRPr lang="es-ES" sz="2400">
              <a:solidFill>
                <a:schemeClr val="bg1"/>
              </a:solidFill>
              <a:latin typeface="Trebuchet MS" pitchFamily="34" charset="0"/>
              <a:ea typeface="ヒラギノ角ゴ Pro W3" charset="-128"/>
            </a:endParaRPr>
          </a:p>
          <a:p>
            <a:r>
              <a:rPr lang="es-ES" sz="2400">
                <a:solidFill>
                  <a:schemeClr val="bg1"/>
                </a:solidFill>
                <a:latin typeface="Trebuchet MS" pitchFamily="34" charset="0"/>
                <a:ea typeface="ヒラギノ角ゴ Pro W3" charset="-128"/>
              </a:rPr>
              <a:t>People fed by produced protein (Pers/ha/yr)</a:t>
            </a:r>
          </a:p>
          <a:p>
            <a:endParaRPr lang="es-ES" sz="2400">
              <a:solidFill>
                <a:schemeClr val="bg1"/>
              </a:solidFill>
              <a:latin typeface="Trebuchet MS" pitchFamily="34" charset="0"/>
              <a:ea typeface="ヒラギノ角ゴ Pro W3" charset="-128"/>
            </a:endParaRPr>
          </a:p>
          <a:p>
            <a:r>
              <a:rPr lang="es-ES" sz="2400">
                <a:solidFill>
                  <a:schemeClr val="bg1"/>
                </a:solidFill>
                <a:latin typeface="Trebuchet MS" pitchFamily="34" charset="0"/>
                <a:ea typeface="ヒラギノ角ゴ Pro W3" charset="-128"/>
              </a:rPr>
              <a:t>Energy efficiency</a:t>
            </a:r>
          </a:p>
          <a:p>
            <a:r>
              <a:rPr lang="es-ES" sz="3600">
                <a:solidFill>
                  <a:schemeClr val="bg1"/>
                </a:solidFill>
                <a:latin typeface="Trebuchet MS" pitchFamily="34" charset="0"/>
                <a:ea typeface="ヒラギノ角ゴ Pro W3" charset="-128"/>
              </a:rPr>
              <a:t>	</a:t>
            </a:r>
            <a:endParaRPr lang="es-ES" sz="3600" b="1">
              <a:solidFill>
                <a:schemeClr val="bg1"/>
              </a:solidFill>
              <a:latin typeface="Trebuchet MS" pitchFamily="34" charset="0"/>
              <a:ea typeface="ヒラギノ角ゴ Pro W3" charset="-128"/>
            </a:endParaRPr>
          </a:p>
        </p:txBody>
      </p:sp>
      <p:sp>
        <p:nvSpPr>
          <p:cNvPr id="47108" name="Rectangle 3"/>
          <p:cNvSpPr>
            <a:spLocks noChangeArrowheads="1"/>
          </p:cNvSpPr>
          <p:nvPr/>
        </p:nvSpPr>
        <p:spPr bwMode="auto">
          <a:xfrm>
            <a:off x="7620000" y="1498600"/>
            <a:ext cx="914400"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s-ES" sz="2400" b="1">
                <a:solidFill>
                  <a:schemeClr val="bg1"/>
                </a:solidFill>
                <a:ea typeface="ヒラギノ角ゴ Pro W3" charset="-128"/>
              </a:rPr>
              <a:t>10</a:t>
            </a:r>
          </a:p>
          <a:p>
            <a:pPr algn="r"/>
            <a:endParaRPr lang="es-ES" sz="2400" b="1">
              <a:solidFill>
                <a:schemeClr val="bg1"/>
              </a:solidFill>
              <a:ea typeface="ヒラギノ角ゴ Pro W3" charset="-128"/>
            </a:endParaRPr>
          </a:p>
          <a:p>
            <a:pPr algn="r"/>
            <a:r>
              <a:rPr lang="es-ES" sz="2400" b="1">
                <a:solidFill>
                  <a:schemeClr val="bg1"/>
                </a:solidFill>
                <a:ea typeface="ヒラギノ角ゴ Pro W3" charset="-128"/>
              </a:rPr>
              <a:t>50.6</a:t>
            </a:r>
          </a:p>
          <a:p>
            <a:pPr algn="r"/>
            <a:endParaRPr lang="es-ES" sz="2400" b="1">
              <a:solidFill>
                <a:schemeClr val="bg1"/>
              </a:solidFill>
              <a:ea typeface="ヒラギノ角ゴ Pro W3" charset="-128"/>
            </a:endParaRPr>
          </a:p>
          <a:p>
            <a:pPr algn="r"/>
            <a:r>
              <a:rPr lang="es-ES" sz="2400" b="1">
                <a:solidFill>
                  <a:schemeClr val="bg1"/>
                </a:solidFill>
                <a:ea typeface="ヒラギノ角ゴ Pro W3" charset="-128"/>
              </a:rPr>
              <a:t>867</a:t>
            </a:r>
          </a:p>
          <a:p>
            <a:pPr algn="r"/>
            <a:endParaRPr lang="es-ES" sz="2400" b="1">
              <a:solidFill>
                <a:schemeClr val="bg1"/>
              </a:solidFill>
              <a:ea typeface="ヒラギノ角ゴ Pro W3" charset="-128"/>
            </a:endParaRPr>
          </a:p>
          <a:p>
            <a:pPr algn="r"/>
            <a:r>
              <a:rPr lang="es-ES" sz="2400" b="1">
                <a:solidFill>
                  <a:schemeClr val="bg1"/>
                </a:solidFill>
                <a:ea typeface="ヒラギノ角ゴ Pro W3" charset="-128"/>
              </a:rPr>
              <a:t>11</a:t>
            </a:r>
          </a:p>
          <a:p>
            <a:pPr algn="r"/>
            <a:endParaRPr lang="es-ES" sz="2400" b="1">
              <a:solidFill>
                <a:schemeClr val="bg1"/>
              </a:solidFill>
              <a:ea typeface="ヒラギノ角ゴ Pro W3" charset="-128"/>
            </a:endParaRPr>
          </a:p>
          <a:p>
            <a:pPr algn="r"/>
            <a:r>
              <a:rPr lang="es-ES" sz="2400" b="1">
                <a:solidFill>
                  <a:schemeClr val="bg1"/>
                </a:solidFill>
                <a:ea typeface="ヒラギノ角ゴ Pro W3" charset="-128"/>
              </a:rPr>
              <a:t>34</a:t>
            </a:r>
          </a:p>
          <a:p>
            <a:pPr algn="r"/>
            <a:endParaRPr lang="es-ES" sz="2400" b="1">
              <a:solidFill>
                <a:schemeClr val="bg1"/>
              </a:solidFill>
              <a:ea typeface="ヒラギノ角ゴ Pro W3" charset="-128"/>
            </a:endParaRPr>
          </a:p>
          <a:p>
            <a:pPr algn="r"/>
            <a:r>
              <a:rPr lang="es-ES" sz="2400" b="1">
                <a:solidFill>
                  <a:schemeClr val="bg1"/>
                </a:solidFill>
                <a:ea typeface="ヒラギノ角ゴ Pro W3" charset="-128"/>
              </a:rPr>
              <a:t>30</a:t>
            </a:r>
          </a:p>
        </p:txBody>
      </p:sp>
      <p:sp>
        <p:nvSpPr>
          <p:cNvPr id="47109" name="CasellaDiTesto 6"/>
          <p:cNvSpPr txBox="1">
            <a:spLocks noChangeArrowheads="1"/>
          </p:cNvSpPr>
          <p:nvPr/>
        </p:nvSpPr>
        <p:spPr bwMode="auto">
          <a:xfrm>
            <a:off x="0" y="533400"/>
            <a:ext cx="914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sz="2800">
                <a:solidFill>
                  <a:srgbClr val="FFFFFF"/>
                </a:solidFill>
                <a:latin typeface="Calibri" pitchFamily="34" charset="0"/>
              </a:rPr>
              <a:t>Characteristics of an integrated farm</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Immagine 3"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kstSylinder 2"/>
          <p:cNvSpPr txBox="1"/>
          <p:nvPr/>
        </p:nvSpPr>
        <p:spPr>
          <a:xfrm>
            <a:off x="228600" y="152400"/>
            <a:ext cx="4648200" cy="7232650"/>
          </a:xfrm>
          <a:prstGeom prst="rect">
            <a:avLst/>
          </a:prstGeom>
          <a:noFill/>
        </p:spPr>
        <p:txBody>
          <a:bodyPr>
            <a:spAutoFit/>
          </a:bodyPr>
          <a:lstStyle/>
          <a:p>
            <a:pPr>
              <a:defRPr/>
            </a:pPr>
            <a:r>
              <a:rPr lang="en-US" sz="2800" b="1" dirty="0">
                <a:solidFill>
                  <a:schemeClr val="bg1"/>
                </a:solidFill>
                <a:latin typeface="Trebuchet MS" pitchFamily="34" charset="0"/>
              </a:rPr>
              <a:t>Findings from a study of MASIPAG organic farmers in the Philippines</a:t>
            </a:r>
          </a:p>
          <a:p>
            <a:pPr>
              <a:defRPr/>
            </a:pPr>
            <a:endParaRPr lang="nb-NO" sz="2000" b="1" dirty="0">
              <a:solidFill>
                <a:schemeClr val="bg1"/>
              </a:solidFill>
              <a:latin typeface="Trebuchet MS" pitchFamily="34" charset="0"/>
            </a:endParaRPr>
          </a:p>
          <a:p>
            <a:pPr marL="342900" indent="-342900">
              <a:spcAft>
                <a:spcPts val="1800"/>
              </a:spcAft>
              <a:buFont typeface="Wingdings" pitchFamily="2" charset="2"/>
              <a:buChar char="§"/>
              <a:defRPr/>
            </a:pPr>
            <a:r>
              <a:rPr lang="en-US" sz="2000" b="1" dirty="0">
                <a:solidFill>
                  <a:schemeClr val="bg1"/>
                </a:solidFill>
                <a:latin typeface="Trebuchet MS" pitchFamily="34" charset="0"/>
              </a:rPr>
              <a:t>Food security is significantly higher for organic farmers.  </a:t>
            </a:r>
            <a:endParaRPr lang="nb-NO" sz="2000" b="1" dirty="0">
              <a:solidFill>
                <a:schemeClr val="bg1"/>
              </a:solidFill>
              <a:latin typeface="Trebuchet MS" pitchFamily="34" charset="0"/>
            </a:endParaRPr>
          </a:p>
          <a:p>
            <a:pPr marL="342900" indent="-342900">
              <a:spcAft>
                <a:spcPts val="1800"/>
              </a:spcAft>
              <a:buFont typeface="Wingdings" pitchFamily="2" charset="2"/>
              <a:buChar char="§"/>
              <a:defRPr/>
            </a:pPr>
            <a:r>
              <a:rPr lang="en-US" sz="2000" b="1" dirty="0">
                <a:solidFill>
                  <a:schemeClr val="bg1"/>
                </a:solidFill>
                <a:latin typeface="Trebuchet MS" pitchFamily="34" charset="0"/>
              </a:rPr>
              <a:t>Organic farmers have grow  50% more crops thus eating more diverse, nutritious and secure diet.</a:t>
            </a:r>
            <a:endParaRPr lang="nb-NO" sz="2000" b="1" dirty="0">
              <a:solidFill>
                <a:schemeClr val="bg1"/>
              </a:solidFill>
              <a:latin typeface="Trebuchet MS" pitchFamily="34" charset="0"/>
            </a:endParaRPr>
          </a:p>
          <a:p>
            <a:pPr marL="342900" indent="-342900">
              <a:spcAft>
                <a:spcPts val="1800"/>
              </a:spcAft>
              <a:buFont typeface="Wingdings" pitchFamily="2" charset="2"/>
              <a:buChar char="§"/>
              <a:defRPr/>
            </a:pPr>
            <a:r>
              <a:rPr lang="en-US" sz="2000" b="1" dirty="0">
                <a:solidFill>
                  <a:schemeClr val="bg1"/>
                </a:solidFill>
                <a:latin typeface="Trebuchet MS" pitchFamily="34" charset="0"/>
              </a:rPr>
              <a:t>Organic farms exhibit better soil fertility, less soil erosion, increased tolerance of crops to pests and diseases and climate change  </a:t>
            </a:r>
            <a:endParaRPr lang="nb-NO" sz="2000" b="1" dirty="0">
              <a:solidFill>
                <a:schemeClr val="bg1"/>
              </a:solidFill>
              <a:latin typeface="Trebuchet MS" pitchFamily="34" charset="0"/>
            </a:endParaRPr>
          </a:p>
          <a:p>
            <a:pPr marL="342900" indent="-342900">
              <a:spcAft>
                <a:spcPts val="1800"/>
              </a:spcAft>
              <a:buFont typeface="Wingdings" pitchFamily="2" charset="2"/>
              <a:buChar char="§"/>
              <a:defRPr/>
            </a:pPr>
            <a:r>
              <a:rPr lang="en-US" sz="2000" b="1" dirty="0">
                <a:solidFill>
                  <a:schemeClr val="bg1"/>
                </a:solidFill>
                <a:latin typeface="Trebuchet MS" pitchFamily="34" charset="0"/>
              </a:rPr>
              <a:t>Health outcomes were also substantially better for the organic group.  </a:t>
            </a:r>
            <a:endParaRPr lang="nb-NO" sz="2000" b="1" dirty="0">
              <a:solidFill>
                <a:schemeClr val="bg1"/>
              </a:solidFill>
              <a:latin typeface="Trebuchet MS" pitchFamily="34" charset="0"/>
            </a:endParaRPr>
          </a:p>
          <a:p>
            <a:pPr>
              <a:defRPr/>
            </a:pPr>
            <a:endParaRPr lang="nb-NO" sz="2000" b="1" dirty="0">
              <a:solidFill>
                <a:schemeClr val="bg1"/>
              </a:solidFill>
              <a:latin typeface="Trebuchet MS" pitchFamily="34" charset="0"/>
            </a:endParaRPr>
          </a:p>
        </p:txBody>
      </p:sp>
      <p:pic>
        <p:nvPicPr>
          <p:cNvPr id="4813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1585913"/>
            <a:ext cx="4052888" cy="3589337"/>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Immagine 1" descr="fondo9.jpg"/>
          <p:cNvPicPr>
            <a:picLocks noChangeAspect="1"/>
          </p:cNvPicPr>
          <p:nvPr/>
        </p:nvPicPr>
        <p:blipFill>
          <a:blip r:embed="rId3" cstate="print">
            <a:lum bright="-1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txBox="1">
            <a:spLocks/>
          </p:cNvSpPr>
          <p:nvPr/>
        </p:nvSpPr>
        <p:spPr bwMode="auto">
          <a:xfrm>
            <a:off x="457200" y="152400"/>
            <a:ext cx="8229600" cy="1143000"/>
          </a:xfrm>
          <a:prstGeom prst="rect">
            <a:avLst/>
          </a:prstGeom>
          <a:noFill/>
          <a:ln>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defTabSz="457200">
              <a:defRPr/>
            </a:pPr>
            <a:r>
              <a:rPr lang="en-US" sz="3200" dirty="0" err="1" smtClean="0">
                <a:ln>
                  <a:solidFill>
                    <a:srgbClr val="F2C766"/>
                  </a:solidFill>
                </a:ln>
                <a:solidFill>
                  <a:schemeClr val="bg1"/>
                </a:solidFill>
                <a:effectLst>
                  <a:outerShdw blurRad="38100" dist="38100" dir="2700000" algn="tl">
                    <a:srgbClr val="000000">
                      <a:alpha val="43137"/>
                    </a:srgbClr>
                  </a:outerShdw>
                </a:effectLst>
                <a:latin typeface="Trebuchet MS" pitchFamily="34" charset="0"/>
                <a:ea typeface="ＭＳ Ｐゴシック" charset="-128"/>
                <a:cs typeface="ＭＳ Ｐゴシック" charset="-128"/>
              </a:rPr>
              <a:t>Badgley</a:t>
            </a:r>
            <a:r>
              <a:rPr lang="en-US" sz="3200" dirty="0" smtClean="0">
                <a:ln>
                  <a:solidFill>
                    <a:srgbClr val="F2C766"/>
                  </a:solidFill>
                </a:ln>
                <a:solidFill>
                  <a:schemeClr val="bg1"/>
                </a:solidFill>
                <a:effectLst>
                  <a:outerShdw blurRad="38100" dist="38100" dir="2700000" algn="tl">
                    <a:srgbClr val="000000">
                      <a:alpha val="43137"/>
                    </a:srgbClr>
                  </a:outerShdw>
                </a:effectLst>
                <a:latin typeface="Trebuchet MS" pitchFamily="34" charset="0"/>
                <a:ea typeface="ＭＳ Ｐゴシック" charset="-128"/>
                <a:cs typeface="ＭＳ Ｐゴシック" charset="-128"/>
              </a:rPr>
              <a:t> et al. 2007 (University of Michigan)</a:t>
            </a:r>
            <a:endParaRPr lang="en-US" sz="3200" dirty="0">
              <a:ln>
                <a:solidFill>
                  <a:srgbClr val="F2C766"/>
                </a:solidFill>
              </a:ln>
              <a:solidFill>
                <a:schemeClr val="bg1"/>
              </a:solidFill>
              <a:effectLst>
                <a:outerShdw blurRad="38100" dist="38100" dir="2700000" algn="tl">
                  <a:srgbClr val="000000">
                    <a:alpha val="43137"/>
                  </a:srgbClr>
                </a:outerShdw>
              </a:effectLst>
              <a:latin typeface="Trebuchet MS" pitchFamily="34" charset="0"/>
              <a:ea typeface="ＭＳ Ｐゴシック" charset="-128"/>
              <a:cs typeface="ＭＳ Ｐゴシック" charset="-128"/>
            </a:endParaRPr>
          </a:p>
        </p:txBody>
      </p:sp>
      <p:pic>
        <p:nvPicPr>
          <p:cNvPr id="49156"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905000"/>
            <a:ext cx="9188450" cy="379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8"/>
          <p:cNvGrpSpPr>
            <a:grpSpLocks/>
          </p:cNvGrpSpPr>
          <p:nvPr/>
        </p:nvGrpSpPr>
        <p:grpSpPr bwMode="auto">
          <a:xfrm>
            <a:off x="2590800" y="2743200"/>
            <a:ext cx="5715000" cy="3048000"/>
            <a:chOff x="2590800" y="2743200"/>
            <a:chExt cx="5715000" cy="3048000"/>
          </a:xfrm>
        </p:grpSpPr>
        <p:sp>
          <p:nvSpPr>
            <p:cNvPr id="49160" name="Rectangle 3"/>
            <p:cNvSpPr>
              <a:spLocks noChangeArrowheads="1"/>
            </p:cNvSpPr>
            <p:nvPr/>
          </p:nvSpPr>
          <p:spPr bwMode="auto">
            <a:xfrm>
              <a:off x="2590800" y="2743200"/>
              <a:ext cx="609600" cy="3048000"/>
            </a:xfrm>
            <a:prstGeom prst="rect">
              <a:avLst/>
            </a:prstGeom>
            <a:noFill/>
            <a:ln w="38100">
              <a:solidFill>
                <a:srgbClr val="FF121E"/>
              </a:solidFill>
              <a:round/>
              <a:headEnd/>
              <a:tailEnd/>
            </a:ln>
            <a:extLst>
              <a:ext uri="{909E8E84-426E-40DD-AFC4-6F175D3DCCD1}">
                <a14:hiddenFill xmlns:a14="http://schemas.microsoft.com/office/drawing/2010/main">
                  <a:solidFill>
                    <a:srgbClr val="FFFFFF"/>
                  </a:solidFill>
                </a14:hiddenFill>
              </a:ext>
            </a:extLst>
          </p:spPr>
          <p:txBody>
            <a:bodyPr/>
            <a:lstStyle/>
            <a:p>
              <a:pPr defTabSz="457200"/>
              <a:endParaRPr lang="nb-NO">
                <a:ea typeface="ＭＳ Ｐゴシック" pitchFamily="34" charset="-128"/>
              </a:endParaRPr>
            </a:p>
          </p:txBody>
        </p:sp>
        <p:sp>
          <p:nvSpPr>
            <p:cNvPr id="49161" name="Rectangle 4"/>
            <p:cNvSpPr>
              <a:spLocks noChangeArrowheads="1"/>
            </p:cNvSpPr>
            <p:nvPr/>
          </p:nvSpPr>
          <p:spPr bwMode="auto">
            <a:xfrm>
              <a:off x="5029200" y="2743200"/>
              <a:ext cx="609600" cy="3048000"/>
            </a:xfrm>
            <a:prstGeom prst="rect">
              <a:avLst/>
            </a:prstGeom>
            <a:noFill/>
            <a:ln w="38100">
              <a:solidFill>
                <a:srgbClr val="FF121E"/>
              </a:solidFill>
              <a:round/>
              <a:headEnd/>
              <a:tailEnd/>
            </a:ln>
            <a:extLst>
              <a:ext uri="{909E8E84-426E-40DD-AFC4-6F175D3DCCD1}">
                <a14:hiddenFill xmlns:a14="http://schemas.microsoft.com/office/drawing/2010/main">
                  <a:solidFill>
                    <a:srgbClr val="FFFFFF"/>
                  </a:solidFill>
                </a14:hiddenFill>
              </a:ext>
            </a:extLst>
          </p:spPr>
          <p:txBody>
            <a:bodyPr/>
            <a:lstStyle/>
            <a:p>
              <a:pPr defTabSz="457200"/>
              <a:endParaRPr lang="nb-NO">
                <a:ea typeface="ＭＳ Ｐゴシック" pitchFamily="34" charset="-128"/>
              </a:endParaRPr>
            </a:p>
          </p:txBody>
        </p:sp>
        <p:sp>
          <p:nvSpPr>
            <p:cNvPr id="49162" name="Rectangle 5"/>
            <p:cNvSpPr>
              <a:spLocks noChangeArrowheads="1"/>
            </p:cNvSpPr>
            <p:nvPr/>
          </p:nvSpPr>
          <p:spPr bwMode="auto">
            <a:xfrm>
              <a:off x="7696200" y="2743200"/>
              <a:ext cx="609600" cy="3048000"/>
            </a:xfrm>
            <a:prstGeom prst="rect">
              <a:avLst/>
            </a:prstGeom>
            <a:noFill/>
            <a:ln w="38100">
              <a:solidFill>
                <a:srgbClr val="FF121E"/>
              </a:solidFill>
              <a:round/>
              <a:headEnd/>
              <a:tailEnd/>
            </a:ln>
            <a:extLst>
              <a:ext uri="{909E8E84-426E-40DD-AFC4-6F175D3DCCD1}">
                <a14:hiddenFill xmlns:a14="http://schemas.microsoft.com/office/drawing/2010/main">
                  <a:solidFill>
                    <a:srgbClr val="FFFFFF"/>
                  </a:solidFill>
                </a14:hiddenFill>
              </a:ext>
            </a:extLst>
          </p:spPr>
          <p:txBody>
            <a:bodyPr/>
            <a:lstStyle/>
            <a:p>
              <a:pPr defTabSz="457200"/>
              <a:endParaRPr lang="nb-NO">
                <a:ea typeface="ＭＳ Ｐゴシック" pitchFamily="34" charset="-128"/>
              </a:endParaRPr>
            </a:p>
          </p:txBody>
        </p:sp>
      </p:grpSp>
      <p:sp>
        <p:nvSpPr>
          <p:cNvPr id="49158" name="TextBox 6"/>
          <p:cNvSpPr txBox="1">
            <a:spLocks noChangeArrowheads="1"/>
          </p:cNvSpPr>
          <p:nvPr/>
        </p:nvSpPr>
        <p:spPr bwMode="auto">
          <a:xfrm>
            <a:off x="144463" y="5918200"/>
            <a:ext cx="85423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cs typeface="Arial" charset="0"/>
              </a:defRPr>
            </a:lvl1pPr>
            <a:lvl2pPr marL="742950" indent="-285750" defTabSz="457200" eaLnBrk="0" hangingPunct="0">
              <a:defRPr>
                <a:solidFill>
                  <a:schemeClr val="tx1"/>
                </a:solidFill>
                <a:latin typeface="Arial" charset="0"/>
                <a:cs typeface="Arial" charset="0"/>
              </a:defRPr>
            </a:lvl2pPr>
            <a:lvl3pPr marL="1143000" indent="-228600" defTabSz="457200" eaLnBrk="0" hangingPunct="0">
              <a:defRPr>
                <a:solidFill>
                  <a:schemeClr val="tx1"/>
                </a:solidFill>
                <a:latin typeface="Arial" charset="0"/>
                <a:cs typeface="Arial" charset="0"/>
              </a:defRPr>
            </a:lvl3pPr>
            <a:lvl4pPr marL="1600200" indent="-228600" defTabSz="457200" eaLnBrk="0" hangingPunct="0">
              <a:defRPr>
                <a:solidFill>
                  <a:schemeClr val="tx1"/>
                </a:solidFill>
                <a:latin typeface="Arial" charset="0"/>
                <a:cs typeface="Arial" charset="0"/>
              </a:defRPr>
            </a:lvl4pPr>
            <a:lvl5pPr marL="2057400" indent="-228600" defTabSz="4572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latin typeface="Trebuchet MS" pitchFamily="34" charset="0"/>
                <a:ea typeface="ＭＳ Ｐゴシック" pitchFamily="34" charset="-128"/>
              </a:rPr>
              <a:t>Casi 300 estudios comparativos de agricultura orgánica/agroecológica y agricultura convencional</a:t>
            </a:r>
          </a:p>
        </p:txBody>
      </p:sp>
      <p:sp>
        <p:nvSpPr>
          <p:cNvPr id="49159" name="TextBox 7"/>
          <p:cNvSpPr txBox="1">
            <a:spLocks noChangeArrowheads="1"/>
          </p:cNvSpPr>
          <p:nvPr/>
        </p:nvSpPr>
        <p:spPr bwMode="auto">
          <a:xfrm>
            <a:off x="0" y="1295400"/>
            <a:ext cx="9296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cs typeface="Arial" charset="0"/>
              </a:defRPr>
            </a:lvl1pPr>
            <a:lvl2pPr marL="742950" indent="-285750" defTabSz="457200" eaLnBrk="0" hangingPunct="0">
              <a:defRPr>
                <a:solidFill>
                  <a:schemeClr val="tx1"/>
                </a:solidFill>
                <a:latin typeface="Arial" charset="0"/>
                <a:cs typeface="Arial" charset="0"/>
              </a:defRPr>
            </a:lvl2pPr>
            <a:lvl3pPr marL="1143000" indent="-228600" defTabSz="457200" eaLnBrk="0" hangingPunct="0">
              <a:defRPr>
                <a:solidFill>
                  <a:schemeClr val="tx1"/>
                </a:solidFill>
                <a:latin typeface="Arial" charset="0"/>
                <a:cs typeface="Arial" charset="0"/>
              </a:defRPr>
            </a:lvl3pPr>
            <a:lvl4pPr marL="1600200" indent="-228600" defTabSz="457200" eaLnBrk="0" hangingPunct="0">
              <a:defRPr>
                <a:solidFill>
                  <a:schemeClr val="tx1"/>
                </a:solidFill>
                <a:latin typeface="Arial" charset="0"/>
                <a:cs typeface="Arial" charset="0"/>
              </a:defRPr>
            </a:lvl4pPr>
            <a:lvl5pPr marL="2057400" indent="-228600" defTabSz="4572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b="1">
                <a:latin typeface="Trebuchet MS" pitchFamily="34" charset="0"/>
                <a:ea typeface="ＭＳ Ｐゴシック" pitchFamily="34" charset="-128"/>
              </a:rPr>
              <a:t>1: org.=conven.    &lt; l: conven. mayor que org.   &gt;1: org. mayor que conven.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Immagine 1" descr="fondo13.jpg"/>
          <p:cNvPicPr>
            <a:picLocks noChangeAspect="1"/>
          </p:cNvPicPr>
          <p:nvPr/>
        </p:nvPicPr>
        <p:blipFill>
          <a:blip r:embed="rId3" cstate="print">
            <a:lum bright="-12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TekstSylinder 2"/>
          <p:cNvSpPr txBox="1">
            <a:spLocks noChangeArrowheads="1"/>
          </p:cNvSpPr>
          <p:nvPr/>
        </p:nvSpPr>
        <p:spPr bwMode="auto">
          <a:xfrm>
            <a:off x="609600" y="587375"/>
            <a:ext cx="7772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nb-NO" sz="4000" b="1">
                <a:latin typeface="Trebuchet MS" pitchFamily="34" charset="0"/>
              </a:rPr>
              <a:t>Agroecology</a:t>
            </a:r>
          </a:p>
        </p:txBody>
      </p:sp>
      <p:sp>
        <p:nvSpPr>
          <p:cNvPr id="50180" name="Rectangle 1"/>
          <p:cNvSpPr>
            <a:spLocks noChangeArrowheads="1"/>
          </p:cNvSpPr>
          <p:nvPr/>
        </p:nvSpPr>
        <p:spPr bwMode="auto">
          <a:xfrm>
            <a:off x="533400" y="1841500"/>
            <a:ext cx="80010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buFont typeface="Wingdings" pitchFamily="2" charset="2"/>
              <a:buChar char="Ø"/>
            </a:pPr>
            <a:r>
              <a:rPr lang="en-US" sz="2000" b="1">
                <a:solidFill>
                  <a:schemeClr val="bg1"/>
                </a:solidFill>
                <a:latin typeface="Trebuchet MS" pitchFamily="34" charset="0"/>
              </a:rPr>
              <a:t>is socially activating as its diffusion requires constant farmers participation;</a:t>
            </a:r>
          </a:p>
          <a:p>
            <a:pPr marL="342900" indent="-342900">
              <a:buFont typeface="Wingdings" pitchFamily="2" charset="2"/>
              <a:buChar char="Ø"/>
            </a:pPr>
            <a:endParaRPr lang="en-US" sz="2000" b="1">
              <a:solidFill>
                <a:schemeClr val="bg1"/>
              </a:solidFill>
              <a:latin typeface="Trebuchet MS" pitchFamily="34" charset="0"/>
            </a:endParaRPr>
          </a:p>
          <a:p>
            <a:pPr marL="342900" indent="-342900">
              <a:buFont typeface="Wingdings" pitchFamily="2" charset="2"/>
              <a:buChar char="Ø"/>
            </a:pPr>
            <a:r>
              <a:rPr lang="en-US" sz="2000" b="1">
                <a:solidFill>
                  <a:schemeClr val="bg1"/>
                </a:solidFill>
                <a:latin typeface="Trebuchet MS" pitchFamily="34" charset="0"/>
              </a:rPr>
              <a:t>is a culturally acceptable approach as it builds upon traditional   knowledge and  promotes a dialogue of wisdoms with more western scientific approaches;</a:t>
            </a:r>
          </a:p>
          <a:p>
            <a:pPr marL="342900" indent="-342900">
              <a:buFont typeface="Wingdings" pitchFamily="2" charset="2"/>
              <a:buChar char="Ø"/>
            </a:pPr>
            <a:endParaRPr lang="en-US" sz="2000" b="1">
              <a:solidFill>
                <a:schemeClr val="bg1"/>
              </a:solidFill>
              <a:latin typeface="Trebuchet MS" pitchFamily="34" charset="0"/>
            </a:endParaRPr>
          </a:p>
          <a:p>
            <a:pPr marL="342900" indent="-342900">
              <a:buFont typeface="Wingdings" pitchFamily="2" charset="2"/>
              <a:buChar char="Ø"/>
            </a:pPr>
            <a:r>
              <a:rPr lang="en-US" sz="2000" b="1">
                <a:solidFill>
                  <a:schemeClr val="bg1"/>
                </a:solidFill>
                <a:latin typeface="Trebuchet MS" pitchFamily="34" charset="0"/>
              </a:rPr>
              <a:t>promotes economically viable techniques by emphasizing use of indigenous knowledge, agrobiodiversity and local resources, avoiding dependence on external inputs;</a:t>
            </a:r>
          </a:p>
          <a:p>
            <a:pPr marL="342900" indent="-342900">
              <a:buFont typeface="Wingdings" pitchFamily="2" charset="2"/>
              <a:buChar char="Ø"/>
            </a:pPr>
            <a:endParaRPr lang="en-US" sz="2000" b="1">
              <a:solidFill>
                <a:schemeClr val="bg1"/>
              </a:solidFill>
              <a:latin typeface="Trebuchet MS" pitchFamily="34" charset="0"/>
            </a:endParaRPr>
          </a:p>
          <a:p>
            <a:pPr marL="342900" indent="-342900">
              <a:buFont typeface="Wingdings" pitchFamily="2" charset="2"/>
              <a:buChar char="Ø"/>
            </a:pPr>
            <a:r>
              <a:rPr lang="en-US" sz="2000" b="1">
                <a:solidFill>
                  <a:schemeClr val="bg1"/>
                </a:solidFill>
                <a:latin typeface="Trebuchet MS" pitchFamily="34" charset="0"/>
              </a:rPr>
              <a:t>is ecologically sound as it does not attempt to modify the ergy and efficiency  of existing production systems, but rather tries to optimize their performance promoting diversity and synergies</a:t>
            </a:r>
          </a:p>
          <a:p>
            <a:pPr marL="342900" indent="-342900">
              <a:buFont typeface="Wingdings" pitchFamily="2" charset="2"/>
              <a:buChar char="Ø"/>
            </a:pPr>
            <a:endParaRPr lang="en-US" sz="2000" b="1">
              <a:solidFill>
                <a:schemeClr val="bg1"/>
              </a:solidFill>
              <a:latin typeface="Trebuchet MS"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Immagine 3"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Rectangle 2"/>
          <p:cNvSpPr txBox="1">
            <a:spLocks noChangeArrowheads="1"/>
          </p:cNvSpPr>
          <p:nvPr/>
        </p:nvSpPr>
        <p:spPr bwMode="auto">
          <a:xfrm>
            <a:off x="152400" y="-76200"/>
            <a:ext cx="8839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600" b="1">
                <a:solidFill>
                  <a:schemeClr val="bg1"/>
                </a:solidFill>
                <a:latin typeface="Trebuchet MS" pitchFamily="34" charset="0"/>
              </a:rPr>
              <a:t>The Campesino a Campesino Movement</a:t>
            </a:r>
            <a:endParaRPr lang="en-US" sz="4400">
              <a:solidFill>
                <a:schemeClr val="bg1"/>
              </a:solidFill>
              <a:latin typeface="Trebuchet MS" pitchFamily="34" charset="0"/>
            </a:endParaRPr>
          </a:p>
        </p:txBody>
      </p:sp>
      <p:pic>
        <p:nvPicPr>
          <p:cNvPr id="5120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2541" t="7324" r="12341" b="2469"/>
          <a:stretch>
            <a:fillRect/>
          </a:stretch>
        </p:blipFill>
        <p:spPr bwMode="auto">
          <a:xfrm>
            <a:off x="4468813" y="2057400"/>
            <a:ext cx="4598987" cy="3276600"/>
          </a:xfrm>
          <a:prstGeom prst="rect">
            <a:avLst/>
          </a:prstGeom>
          <a:noFill/>
          <a:ln>
            <a:noFill/>
          </a:ln>
          <a:effectLst>
            <a:outerShdw dist="101600" dir="2700000" algn="br" rotWithShape="0">
              <a:srgbClr val="808080">
                <a:alpha val="42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Rectangle 3"/>
          <p:cNvSpPr txBox="1">
            <a:spLocks noChangeArrowheads="1"/>
          </p:cNvSpPr>
          <p:nvPr/>
        </p:nvSpPr>
        <p:spPr bwMode="auto">
          <a:xfrm>
            <a:off x="-38100" y="1049338"/>
            <a:ext cx="4610100" cy="580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Aft>
                <a:spcPts val="1200"/>
              </a:spcAft>
              <a:buFontTx/>
              <a:buChar char="•"/>
            </a:pPr>
            <a:r>
              <a:rPr lang="en-US" sz="2000" b="1">
                <a:solidFill>
                  <a:schemeClr val="bg1"/>
                </a:solidFill>
                <a:latin typeface="Trebuchet MS" pitchFamily="34" charset="0"/>
              </a:rPr>
              <a:t>The Campesino a Campesino movement is an extensive grassroots movement in Central America and Mexico. </a:t>
            </a:r>
          </a:p>
          <a:p>
            <a:pPr eaLnBrk="1" hangingPunct="1">
              <a:spcAft>
                <a:spcPts val="1200"/>
              </a:spcAft>
              <a:buFontTx/>
              <a:buChar char="•"/>
            </a:pPr>
            <a:r>
              <a:rPr lang="en-US" sz="2000" b="1">
                <a:solidFill>
                  <a:schemeClr val="bg1"/>
                </a:solidFill>
                <a:latin typeface="Trebuchet MS" pitchFamily="34" charset="0"/>
              </a:rPr>
              <a:t>It is a cultural phenomenon, a broad-based movement with campesinos as the main actors</a:t>
            </a:r>
          </a:p>
          <a:p>
            <a:pPr eaLnBrk="1" hangingPunct="1">
              <a:spcAft>
                <a:spcPts val="1200"/>
              </a:spcAft>
              <a:buFontTx/>
              <a:buChar char="•"/>
            </a:pPr>
            <a:r>
              <a:rPr lang="en-US" sz="2000" b="1">
                <a:solidFill>
                  <a:schemeClr val="bg1"/>
                </a:solidFill>
                <a:latin typeface="Trebuchet MS" pitchFamily="34" charset="0"/>
              </a:rPr>
              <a:t>The Campesino a Campesino movement is an excellent example of how alternative technologies and practices can be disseminated bypassing "official channels".</a:t>
            </a:r>
          </a:p>
          <a:p>
            <a:pPr eaLnBrk="1" hangingPunct="1">
              <a:spcAft>
                <a:spcPts val="1200"/>
              </a:spcAft>
              <a:buFontTx/>
              <a:buChar char="•"/>
            </a:pPr>
            <a:r>
              <a:rPr lang="en-US" sz="2000" b="1">
                <a:solidFill>
                  <a:schemeClr val="bg1"/>
                </a:solidFill>
                <a:latin typeface="Trebuchet MS" pitchFamily="34" charset="0"/>
              </a:rPr>
              <a:t>It is a bottom up, horizontal mechanism for  knowledge sharing and technology transfer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Immagine 1" descr="fondo11.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7" name="Group 2"/>
          <p:cNvGrpSpPr>
            <a:grpSpLocks/>
          </p:cNvGrpSpPr>
          <p:nvPr/>
        </p:nvGrpSpPr>
        <p:grpSpPr bwMode="auto">
          <a:xfrm>
            <a:off x="2857500" y="5183188"/>
            <a:ext cx="3225800" cy="1184275"/>
            <a:chOff x="4417" y="3883"/>
            <a:chExt cx="2236" cy="845"/>
          </a:xfrm>
        </p:grpSpPr>
        <p:sp>
          <p:nvSpPr>
            <p:cNvPr id="6179" name="Rectangle 3" descr="White marble"/>
            <p:cNvSpPr>
              <a:spLocks noChangeArrowheads="1"/>
            </p:cNvSpPr>
            <p:nvPr/>
          </p:nvSpPr>
          <p:spPr bwMode="auto">
            <a:xfrm>
              <a:off x="4451" y="3890"/>
              <a:ext cx="328" cy="825"/>
            </a:xfrm>
            <a:prstGeom prst="rect">
              <a:avLst/>
            </a:prstGeom>
            <a:blipFill dpi="0" rotWithShape="0">
              <a:blip r:embed="rId4" cstate="print"/>
              <a:srcRect/>
              <a:tile tx="0" ty="0" sx="100000" sy="100000" flip="none" algn="tl"/>
            </a:blipFill>
            <a:ln w="9525">
              <a:solidFill>
                <a:schemeClr val="tx1"/>
              </a:solidFill>
              <a:miter lim="800000"/>
              <a:headEnd/>
              <a:tailEnd/>
            </a:ln>
          </p:spPr>
          <p:txBody>
            <a:bodyPr wrap="none" anchor="ctr"/>
            <a:lstStyle/>
            <a:p>
              <a:endParaRPr lang="nb-NO"/>
            </a:p>
          </p:txBody>
        </p:sp>
        <p:sp>
          <p:nvSpPr>
            <p:cNvPr id="6180" name="Text Box 4"/>
            <p:cNvSpPr txBox="1">
              <a:spLocks noChangeArrowheads="1"/>
            </p:cNvSpPr>
            <p:nvPr/>
          </p:nvSpPr>
          <p:spPr bwMode="auto">
            <a:xfrm rot="5367151">
              <a:off x="4197" y="4103"/>
              <a:ext cx="84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Inter-</a:t>
              </a:r>
            </a:p>
            <a:p>
              <a:r>
                <a:rPr lang="en-US" sz="1600" b="1">
                  <a:latin typeface="Times New Roman" pitchFamily="18" charset="0"/>
                </a:rPr>
                <a:t>dependency</a:t>
              </a:r>
              <a:endParaRPr lang="en-US" sz="2200">
                <a:latin typeface="Times New Roman" pitchFamily="18" charset="0"/>
              </a:endParaRPr>
            </a:p>
          </p:txBody>
        </p:sp>
        <p:sp>
          <p:nvSpPr>
            <p:cNvPr id="6181" name="Rectangle 5" descr="White marble"/>
            <p:cNvSpPr>
              <a:spLocks noChangeArrowheads="1"/>
            </p:cNvSpPr>
            <p:nvPr/>
          </p:nvSpPr>
          <p:spPr bwMode="auto">
            <a:xfrm>
              <a:off x="4835" y="3890"/>
              <a:ext cx="327" cy="825"/>
            </a:xfrm>
            <a:prstGeom prst="rect">
              <a:avLst/>
            </a:prstGeom>
            <a:blipFill dpi="0" rotWithShape="0">
              <a:blip r:embed="rId4" cstate="print"/>
              <a:srcRect/>
              <a:tile tx="0" ty="0" sx="100000" sy="100000" flip="none" algn="tl"/>
            </a:blipFill>
            <a:ln w="9525">
              <a:solidFill>
                <a:schemeClr val="tx1"/>
              </a:solidFill>
              <a:miter lim="800000"/>
              <a:headEnd/>
              <a:tailEnd/>
            </a:ln>
          </p:spPr>
          <p:txBody>
            <a:bodyPr wrap="none" anchor="ctr"/>
            <a:lstStyle/>
            <a:p>
              <a:endParaRPr lang="nb-NO"/>
            </a:p>
          </p:txBody>
        </p:sp>
        <p:sp>
          <p:nvSpPr>
            <p:cNvPr id="6182" name="Text Box 6"/>
            <p:cNvSpPr txBox="1">
              <a:spLocks noChangeArrowheads="1"/>
            </p:cNvSpPr>
            <p:nvPr/>
          </p:nvSpPr>
          <p:spPr bwMode="auto">
            <a:xfrm rot="5367151">
              <a:off x="4628" y="4127"/>
              <a:ext cx="74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Self-</a:t>
              </a:r>
            </a:p>
            <a:p>
              <a:r>
                <a:rPr lang="en-US" sz="1600" b="1">
                  <a:latin typeface="Times New Roman" pitchFamily="18" charset="0"/>
                </a:rPr>
                <a:t>regulating</a:t>
              </a:r>
              <a:endParaRPr lang="en-US" sz="2200">
                <a:latin typeface="Times New Roman" pitchFamily="18" charset="0"/>
              </a:endParaRPr>
            </a:p>
          </p:txBody>
        </p:sp>
        <p:sp>
          <p:nvSpPr>
            <p:cNvPr id="6183" name="Rectangle 7" descr="White marble"/>
            <p:cNvSpPr>
              <a:spLocks noChangeArrowheads="1"/>
            </p:cNvSpPr>
            <p:nvPr/>
          </p:nvSpPr>
          <p:spPr bwMode="auto">
            <a:xfrm>
              <a:off x="5204" y="3890"/>
              <a:ext cx="329" cy="825"/>
            </a:xfrm>
            <a:prstGeom prst="rect">
              <a:avLst/>
            </a:prstGeom>
            <a:blipFill dpi="0" rotWithShape="0">
              <a:blip r:embed="rId4" cstate="print"/>
              <a:srcRect/>
              <a:tile tx="0" ty="0" sx="100000" sy="100000" flip="none" algn="tl"/>
            </a:blipFill>
            <a:ln w="9525">
              <a:solidFill>
                <a:schemeClr val="tx1"/>
              </a:solidFill>
              <a:miter lim="800000"/>
              <a:headEnd/>
              <a:tailEnd/>
            </a:ln>
          </p:spPr>
          <p:txBody>
            <a:bodyPr wrap="none" anchor="ctr"/>
            <a:lstStyle/>
            <a:p>
              <a:endParaRPr lang="nb-NO"/>
            </a:p>
          </p:txBody>
        </p:sp>
        <p:sp>
          <p:nvSpPr>
            <p:cNvPr id="6184" name="Text Box 8"/>
            <p:cNvSpPr txBox="1">
              <a:spLocks noChangeArrowheads="1"/>
            </p:cNvSpPr>
            <p:nvPr/>
          </p:nvSpPr>
          <p:spPr bwMode="auto">
            <a:xfrm rot="5367151">
              <a:off x="5023" y="4073"/>
              <a:ext cx="68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Self-</a:t>
              </a:r>
            </a:p>
            <a:p>
              <a:r>
                <a:rPr lang="en-US" sz="1600" b="1">
                  <a:latin typeface="Times New Roman" pitchFamily="18" charset="0"/>
                </a:rPr>
                <a:t>renewing</a:t>
              </a:r>
              <a:endParaRPr lang="en-US" sz="2200">
                <a:latin typeface="Times New Roman" pitchFamily="18" charset="0"/>
              </a:endParaRPr>
            </a:p>
          </p:txBody>
        </p:sp>
        <p:sp>
          <p:nvSpPr>
            <p:cNvPr id="6185" name="Rectangle 9" descr="White marble"/>
            <p:cNvSpPr>
              <a:spLocks noChangeArrowheads="1"/>
            </p:cNvSpPr>
            <p:nvPr/>
          </p:nvSpPr>
          <p:spPr bwMode="auto">
            <a:xfrm>
              <a:off x="5586" y="3890"/>
              <a:ext cx="329" cy="826"/>
            </a:xfrm>
            <a:prstGeom prst="rect">
              <a:avLst/>
            </a:prstGeom>
            <a:blipFill dpi="0" rotWithShape="0">
              <a:blip r:embed="rId4" cstate="print"/>
              <a:srcRect/>
              <a:tile tx="0" ty="0" sx="100000" sy="100000" flip="none" algn="tl"/>
            </a:blipFill>
            <a:ln w="9525">
              <a:solidFill>
                <a:schemeClr val="tx1"/>
              </a:solidFill>
              <a:miter lim="800000"/>
              <a:headEnd/>
              <a:tailEnd/>
            </a:ln>
          </p:spPr>
          <p:txBody>
            <a:bodyPr wrap="none" anchor="ctr"/>
            <a:lstStyle/>
            <a:p>
              <a:endParaRPr lang="nb-NO"/>
            </a:p>
          </p:txBody>
        </p:sp>
        <p:sp>
          <p:nvSpPr>
            <p:cNvPr id="6186" name="Text Box 10"/>
            <p:cNvSpPr txBox="1">
              <a:spLocks noChangeArrowheads="1"/>
            </p:cNvSpPr>
            <p:nvPr/>
          </p:nvSpPr>
          <p:spPr bwMode="auto">
            <a:xfrm rot="5367151">
              <a:off x="5364" y="4140"/>
              <a:ext cx="772"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Self-</a:t>
              </a:r>
            </a:p>
            <a:p>
              <a:r>
                <a:rPr lang="en-US" sz="1600" b="1">
                  <a:latin typeface="Times New Roman" pitchFamily="18" charset="0"/>
                </a:rPr>
                <a:t>sufficiency</a:t>
              </a:r>
              <a:endParaRPr lang="en-US" sz="2200">
                <a:latin typeface="Times New Roman" pitchFamily="18" charset="0"/>
              </a:endParaRPr>
            </a:p>
          </p:txBody>
        </p:sp>
        <p:sp>
          <p:nvSpPr>
            <p:cNvPr id="6187" name="Rectangle 11" descr="White marble"/>
            <p:cNvSpPr>
              <a:spLocks noChangeArrowheads="1"/>
            </p:cNvSpPr>
            <p:nvPr/>
          </p:nvSpPr>
          <p:spPr bwMode="auto">
            <a:xfrm>
              <a:off x="5962" y="3890"/>
              <a:ext cx="328" cy="825"/>
            </a:xfrm>
            <a:prstGeom prst="rect">
              <a:avLst/>
            </a:prstGeom>
            <a:blipFill dpi="0" rotWithShape="0">
              <a:blip r:embed="rId4" cstate="print"/>
              <a:srcRect/>
              <a:tile tx="0" ty="0" sx="100000" sy="100000" flip="none" algn="tl"/>
            </a:blipFill>
            <a:ln w="9525">
              <a:solidFill>
                <a:schemeClr val="tx1"/>
              </a:solidFill>
              <a:miter lim="800000"/>
              <a:headEnd/>
              <a:tailEnd/>
            </a:ln>
          </p:spPr>
          <p:txBody>
            <a:bodyPr wrap="none" anchor="ctr"/>
            <a:lstStyle/>
            <a:p>
              <a:endParaRPr lang="nb-NO"/>
            </a:p>
          </p:txBody>
        </p:sp>
        <p:sp>
          <p:nvSpPr>
            <p:cNvPr id="6188" name="Text Box 12"/>
            <p:cNvSpPr txBox="1">
              <a:spLocks noChangeArrowheads="1"/>
            </p:cNvSpPr>
            <p:nvPr/>
          </p:nvSpPr>
          <p:spPr bwMode="auto">
            <a:xfrm rot="5367151">
              <a:off x="5751" y="4204"/>
              <a:ext cx="7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Efficiency</a:t>
              </a:r>
              <a:endParaRPr lang="en-US" sz="2200">
                <a:latin typeface="Times New Roman" pitchFamily="18" charset="0"/>
              </a:endParaRPr>
            </a:p>
          </p:txBody>
        </p:sp>
        <p:sp>
          <p:nvSpPr>
            <p:cNvPr id="6189" name="Rectangle 13" descr="White marble"/>
            <p:cNvSpPr>
              <a:spLocks noChangeArrowheads="1"/>
            </p:cNvSpPr>
            <p:nvPr/>
          </p:nvSpPr>
          <p:spPr bwMode="auto">
            <a:xfrm>
              <a:off x="6324" y="3890"/>
              <a:ext cx="329" cy="825"/>
            </a:xfrm>
            <a:prstGeom prst="rect">
              <a:avLst/>
            </a:prstGeom>
            <a:blipFill dpi="0" rotWithShape="0">
              <a:blip r:embed="rId4" cstate="print"/>
              <a:srcRect/>
              <a:tile tx="0" ty="0" sx="100000" sy="100000" flip="none" algn="tl"/>
            </a:blipFill>
            <a:ln w="9525">
              <a:solidFill>
                <a:schemeClr val="tx1"/>
              </a:solidFill>
              <a:miter lim="800000"/>
              <a:headEnd/>
              <a:tailEnd/>
            </a:ln>
          </p:spPr>
          <p:txBody>
            <a:bodyPr wrap="none" anchor="ctr"/>
            <a:lstStyle/>
            <a:p>
              <a:endParaRPr lang="nb-NO"/>
            </a:p>
          </p:txBody>
        </p:sp>
        <p:sp>
          <p:nvSpPr>
            <p:cNvPr id="6190" name="Text Box 14"/>
            <p:cNvSpPr txBox="1">
              <a:spLocks noChangeArrowheads="1"/>
            </p:cNvSpPr>
            <p:nvPr/>
          </p:nvSpPr>
          <p:spPr bwMode="auto">
            <a:xfrm rot="5367151">
              <a:off x="6133" y="4177"/>
              <a:ext cx="67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Diversity</a:t>
              </a:r>
              <a:endParaRPr lang="en-US" sz="2200">
                <a:latin typeface="Times New Roman" pitchFamily="18" charset="0"/>
              </a:endParaRPr>
            </a:p>
          </p:txBody>
        </p:sp>
      </p:grpSp>
      <p:grpSp>
        <p:nvGrpSpPr>
          <p:cNvPr id="6148" name="Group 15"/>
          <p:cNvGrpSpPr>
            <a:grpSpLocks/>
          </p:cNvGrpSpPr>
          <p:nvPr/>
        </p:nvGrpSpPr>
        <p:grpSpPr bwMode="auto">
          <a:xfrm>
            <a:off x="2855913" y="5167313"/>
            <a:ext cx="3227387" cy="1190625"/>
            <a:chOff x="2011" y="3166"/>
            <a:chExt cx="2369" cy="858"/>
          </a:xfrm>
        </p:grpSpPr>
        <p:grpSp>
          <p:nvGrpSpPr>
            <p:cNvPr id="6161" name="Group 16"/>
            <p:cNvGrpSpPr>
              <a:grpSpLocks/>
            </p:cNvGrpSpPr>
            <p:nvPr/>
          </p:nvGrpSpPr>
          <p:grpSpPr bwMode="auto">
            <a:xfrm>
              <a:off x="2011" y="3166"/>
              <a:ext cx="434" cy="858"/>
              <a:chOff x="1504" y="3406"/>
              <a:chExt cx="434" cy="858"/>
            </a:xfrm>
          </p:grpSpPr>
          <p:sp>
            <p:nvSpPr>
              <p:cNvPr id="6177" name="Rectangle 17" descr="White marble"/>
              <p:cNvSpPr>
                <a:spLocks noChangeArrowheads="1"/>
              </p:cNvSpPr>
              <p:nvPr/>
            </p:nvSpPr>
            <p:spPr bwMode="auto">
              <a:xfrm>
                <a:off x="1541" y="3408"/>
                <a:ext cx="348" cy="833"/>
              </a:xfrm>
              <a:prstGeom prst="rect">
                <a:avLst/>
              </a:prstGeom>
              <a:blipFill dpi="0" rotWithShape="0">
                <a:blip r:embed="rId4" cstate="print"/>
                <a:srcRect/>
                <a:tile tx="0" ty="0" sx="100000" sy="100000" flip="none" algn="tl"/>
              </a:blipFill>
              <a:ln w="9525" cap="rnd">
                <a:solidFill>
                  <a:schemeClr val="tx1"/>
                </a:solidFill>
                <a:prstDash val="sysDot"/>
                <a:miter lim="800000"/>
                <a:headEnd/>
                <a:tailEnd/>
              </a:ln>
            </p:spPr>
            <p:txBody>
              <a:bodyPr wrap="none" anchor="ctr"/>
              <a:lstStyle/>
              <a:p>
                <a:endParaRPr lang="nb-NO"/>
              </a:p>
            </p:txBody>
          </p:sp>
          <p:sp>
            <p:nvSpPr>
              <p:cNvPr id="6178" name="Text Box 18"/>
              <p:cNvSpPr txBox="1">
                <a:spLocks noChangeArrowheads="1"/>
              </p:cNvSpPr>
              <p:nvPr/>
            </p:nvSpPr>
            <p:spPr bwMode="auto">
              <a:xfrm rot="5367151">
                <a:off x="1292" y="3618"/>
                <a:ext cx="858" cy="434"/>
              </a:xfrm>
              <a:prstGeom prst="rect">
                <a:avLst/>
              </a:prstGeom>
              <a:noFill/>
              <a:ln w="9525" cap="rnd">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Inter-</a:t>
                </a:r>
              </a:p>
              <a:p>
                <a:r>
                  <a:rPr lang="en-US" sz="1600" b="1">
                    <a:latin typeface="Times New Roman" pitchFamily="18" charset="0"/>
                  </a:rPr>
                  <a:t>dependency</a:t>
                </a:r>
                <a:endParaRPr lang="en-US" sz="2200">
                  <a:latin typeface="Times New Roman" pitchFamily="18" charset="0"/>
                </a:endParaRPr>
              </a:p>
            </p:txBody>
          </p:sp>
        </p:grpSp>
        <p:grpSp>
          <p:nvGrpSpPr>
            <p:cNvPr id="6162" name="Group 19"/>
            <p:cNvGrpSpPr>
              <a:grpSpLocks/>
            </p:cNvGrpSpPr>
            <p:nvPr/>
          </p:nvGrpSpPr>
          <p:grpSpPr bwMode="auto">
            <a:xfrm>
              <a:off x="2415" y="3168"/>
              <a:ext cx="434" cy="833"/>
              <a:chOff x="2251" y="3168"/>
              <a:chExt cx="434" cy="833"/>
            </a:xfrm>
          </p:grpSpPr>
          <p:sp>
            <p:nvSpPr>
              <p:cNvPr id="6175" name="Rectangle 20" descr="White marble"/>
              <p:cNvSpPr>
                <a:spLocks noChangeArrowheads="1"/>
              </p:cNvSpPr>
              <p:nvPr/>
            </p:nvSpPr>
            <p:spPr bwMode="auto">
              <a:xfrm>
                <a:off x="2290" y="3168"/>
                <a:ext cx="347" cy="833"/>
              </a:xfrm>
              <a:prstGeom prst="rect">
                <a:avLst/>
              </a:prstGeom>
              <a:blipFill dpi="0" rotWithShape="0">
                <a:blip r:embed="rId4" cstate="print"/>
                <a:srcRect/>
                <a:tile tx="0" ty="0" sx="100000" sy="100000" flip="none" algn="tl"/>
              </a:blipFill>
              <a:ln w="9525" cap="rnd">
                <a:solidFill>
                  <a:schemeClr val="tx1"/>
                </a:solidFill>
                <a:prstDash val="sysDot"/>
                <a:miter lim="800000"/>
                <a:headEnd/>
                <a:tailEnd/>
              </a:ln>
            </p:spPr>
            <p:txBody>
              <a:bodyPr wrap="none" anchor="ctr"/>
              <a:lstStyle/>
              <a:p>
                <a:endParaRPr lang="nb-NO"/>
              </a:p>
            </p:txBody>
          </p:sp>
          <p:sp>
            <p:nvSpPr>
              <p:cNvPr id="6176" name="Text Box 21"/>
              <p:cNvSpPr txBox="1">
                <a:spLocks noChangeArrowheads="1"/>
              </p:cNvSpPr>
              <p:nvPr/>
            </p:nvSpPr>
            <p:spPr bwMode="auto">
              <a:xfrm rot="5367151">
                <a:off x="2087" y="3401"/>
                <a:ext cx="761" cy="434"/>
              </a:xfrm>
              <a:prstGeom prst="rect">
                <a:avLst/>
              </a:prstGeom>
              <a:noFill/>
              <a:ln w="9525" cap="rnd">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Self-</a:t>
                </a:r>
              </a:p>
              <a:p>
                <a:r>
                  <a:rPr lang="en-US" sz="1600" b="1">
                    <a:latin typeface="Times New Roman" pitchFamily="18" charset="0"/>
                  </a:rPr>
                  <a:t>regulating</a:t>
                </a:r>
                <a:endParaRPr lang="en-US" sz="2200">
                  <a:latin typeface="Times New Roman" pitchFamily="18" charset="0"/>
                </a:endParaRPr>
              </a:p>
            </p:txBody>
          </p:sp>
        </p:grpSp>
        <p:grpSp>
          <p:nvGrpSpPr>
            <p:cNvPr id="6163" name="Group 22"/>
            <p:cNvGrpSpPr>
              <a:grpSpLocks/>
            </p:cNvGrpSpPr>
            <p:nvPr/>
          </p:nvGrpSpPr>
          <p:grpSpPr bwMode="auto">
            <a:xfrm>
              <a:off x="2799" y="3168"/>
              <a:ext cx="434" cy="833"/>
              <a:chOff x="2731" y="3168"/>
              <a:chExt cx="434" cy="833"/>
            </a:xfrm>
          </p:grpSpPr>
          <p:sp>
            <p:nvSpPr>
              <p:cNvPr id="6173" name="Rectangle 23" descr="White marble"/>
              <p:cNvSpPr>
                <a:spLocks noChangeArrowheads="1"/>
              </p:cNvSpPr>
              <p:nvPr/>
            </p:nvSpPr>
            <p:spPr bwMode="auto">
              <a:xfrm>
                <a:off x="2778" y="3168"/>
                <a:ext cx="348" cy="833"/>
              </a:xfrm>
              <a:prstGeom prst="rect">
                <a:avLst/>
              </a:prstGeom>
              <a:blipFill dpi="0" rotWithShape="0">
                <a:blip r:embed="rId4" cstate="print"/>
                <a:srcRect/>
                <a:tile tx="0" ty="0" sx="100000" sy="100000" flip="none" algn="tl"/>
              </a:blipFill>
              <a:ln w="9525" cap="rnd">
                <a:solidFill>
                  <a:schemeClr val="tx1"/>
                </a:solidFill>
                <a:prstDash val="sysDot"/>
                <a:miter lim="800000"/>
                <a:headEnd/>
                <a:tailEnd/>
              </a:ln>
            </p:spPr>
            <p:txBody>
              <a:bodyPr wrap="none" anchor="ctr"/>
              <a:lstStyle/>
              <a:p>
                <a:endParaRPr lang="nb-NO"/>
              </a:p>
            </p:txBody>
          </p:sp>
          <p:sp>
            <p:nvSpPr>
              <p:cNvPr id="6174" name="Text Box 24"/>
              <p:cNvSpPr txBox="1">
                <a:spLocks noChangeArrowheads="1"/>
              </p:cNvSpPr>
              <p:nvPr/>
            </p:nvSpPr>
            <p:spPr bwMode="auto">
              <a:xfrm rot="5367151">
                <a:off x="2599" y="3346"/>
                <a:ext cx="697" cy="434"/>
              </a:xfrm>
              <a:prstGeom prst="rect">
                <a:avLst/>
              </a:prstGeom>
              <a:noFill/>
              <a:ln w="9525" cap="rnd">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Self-</a:t>
                </a:r>
              </a:p>
              <a:p>
                <a:r>
                  <a:rPr lang="en-US" sz="1600" b="1">
                    <a:latin typeface="Times New Roman" pitchFamily="18" charset="0"/>
                  </a:rPr>
                  <a:t>renewing</a:t>
                </a:r>
                <a:endParaRPr lang="en-US" sz="2200">
                  <a:latin typeface="Times New Roman" pitchFamily="18" charset="0"/>
                </a:endParaRPr>
              </a:p>
            </p:txBody>
          </p:sp>
        </p:grpSp>
        <p:grpSp>
          <p:nvGrpSpPr>
            <p:cNvPr id="6164" name="Group 25"/>
            <p:cNvGrpSpPr>
              <a:grpSpLocks/>
            </p:cNvGrpSpPr>
            <p:nvPr/>
          </p:nvGrpSpPr>
          <p:grpSpPr bwMode="auto">
            <a:xfrm>
              <a:off x="3183" y="3168"/>
              <a:ext cx="434" cy="851"/>
              <a:chOff x="3410" y="3120"/>
              <a:chExt cx="479" cy="1029"/>
            </a:xfrm>
          </p:grpSpPr>
          <p:sp>
            <p:nvSpPr>
              <p:cNvPr id="6171" name="Rectangle 26" descr="White marble"/>
              <p:cNvSpPr>
                <a:spLocks noChangeArrowheads="1"/>
              </p:cNvSpPr>
              <p:nvPr/>
            </p:nvSpPr>
            <p:spPr bwMode="auto">
              <a:xfrm>
                <a:off x="3484" y="3120"/>
                <a:ext cx="384" cy="1008"/>
              </a:xfrm>
              <a:prstGeom prst="rect">
                <a:avLst/>
              </a:prstGeom>
              <a:blipFill dpi="0" rotWithShape="0">
                <a:blip r:embed="rId4" cstate="print"/>
                <a:srcRect/>
                <a:tile tx="0" ty="0" sx="100000" sy="100000" flip="none" algn="tl"/>
              </a:blipFill>
              <a:ln w="9525" cap="rnd">
                <a:solidFill>
                  <a:schemeClr val="tx1"/>
                </a:solidFill>
                <a:prstDash val="sysDot"/>
                <a:miter lim="800000"/>
                <a:headEnd/>
                <a:tailEnd/>
              </a:ln>
            </p:spPr>
            <p:txBody>
              <a:bodyPr wrap="none" anchor="ctr"/>
              <a:lstStyle/>
              <a:p>
                <a:endParaRPr lang="nb-NO"/>
              </a:p>
            </p:txBody>
          </p:sp>
          <p:sp>
            <p:nvSpPr>
              <p:cNvPr id="6172" name="Text Box 27"/>
              <p:cNvSpPr txBox="1">
                <a:spLocks noChangeArrowheads="1"/>
              </p:cNvSpPr>
              <p:nvPr/>
            </p:nvSpPr>
            <p:spPr bwMode="auto">
              <a:xfrm rot="5367151">
                <a:off x="3175" y="3435"/>
                <a:ext cx="949" cy="479"/>
              </a:xfrm>
              <a:prstGeom prst="rect">
                <a:avLst/>
              </a:prstGeom>
              <a:noFill/>
              <a:ln w="9525" cap="rnd">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Self-</a:t>
                </a:r>
              </a:p>
              <a:p>
                <a:r>
                  <a:rPr lang="en-US" sz="1600" b="1">
                    <a:latin typeface="Times New Roman" pitchFamily="18" charset="0"/>
                  </a:rPr>
                  <a:t>sufficiency</a:t>
                </a:r>
                <a:endParaRPr lang="en-US" sz="2200">
                  <a:latin typeface="Times New Roman" pitchFamily="18" charset="0"/>
                </a:endParaRPr>
              </a:p>
            </p:txBody>
          </p:sp>
        </p:grpSp>
        <p:grpSp>
          <p:nvGrpSpPr>
            <p:cNvPr id="6165" name="Group 28"/>
            <p:cNvGrpSpPr>
              <a:grpSpLocks/>
            </p:cNvGrpSpPr>
            <p:nvPr/>
          </p:nvGrpSpPr>
          <p:grpSpPr bwMode="auto">
            <a:xfrm>
              <a:off x="3648" y="3168"/>
              <a:ext cx="348" cy="833"/>
              <a:chOff x="4070" y="3120"/>
              <a:chExt cx="384" cy="1008"/>
            </a:xfrm>
          </p:grpSpPr>
          <p:sp>
            <p:nvSpPr>
              <p:cNvPr id="6169" name="Rectangle 29" descr="White marble"/>
              <p:cNvSpPr>
                <a:spLocks noChangeArrowheads="1"/>
              </p:cNvSpPr>
              <p:nvPr/>
            </p:nvSpPr>
            <p:spPr bwMode="auto">
              <a:xfrm>
                <a:off x="4070" y="3120"/>
                <a:ext cx="384" cy="1008"/>
              </a:xfrm>
              <a:prstGeom prst="rect">
                <a:avLst/>
              </a:prstGeom>
              <a:blipFill dpi="0" rotWithShape="0">
                <a:blip r:embed="rId4" cstate="print"/>
                <a:srcRect/>
                <a:tile tx="0" ty="0" sx="100000" sy="100000" flip="none" algn="tl"/>
              </a:blipFill>
              <a:ln w="9525" cap="rnd">
                <a:solidFill>
                  <a:schemeClr val="tx1"/>
                </a:solidFill>
                <a:prstDash val="sysDot"/>
                <a:miter lim="800000"/>
                <a:headEnd/>
                <a:tailEnd/>
              </a:ln>
            </p:spPr>
            <p:txBody>
              <a:bodyPr wrap="none" anchor="ctr"/>
              <a:lstStyle/>
              <a:p>
                <a:endParaRPr lang="nb-NO"/>
              </a:p>
            </p:txBody>
          </p:sp>
          <p:sp>
            <p:nvSpPr>
              <p:cNvPr id="6170" name="Text Box 30"/>
              <p:cNvSpPr txBox="1">
                <a:spLocks noChangeArrowheads="1"/>
              </p:cNvSpPr>
              <p:nvPr/>
            </p:nvSpPr>
            <p:spPr bwMode="auto">
              <a:xfrm rot="5367151">
                <a:off x="3802" y="3512"/>
                <a:ext cx="901" cy="277"/>
              </a:xfrm>
              <a:prstGeom prst="rect">
                <a:avLst/>
              </a:prstGeom>
              <a:noFill/>
              <a:ln w="9525" cap="rnd">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Efficiency</a:t>
                </a:r>
                <a:endParaRPr lang="en-US" sz="2200">
                  <a:latin typeface="Times New Roman" pitchFamily="18" charset="0"/>
                </a:endParaRPr>
              </a:p>
            </p:txBody>
          </p:sp>
        </p:grpSp>
        <p:grpSp>
          <p:nvGrpSpPr>
            <p:cNvPr id="6166" name="Group 31"/>
            <p:cNvGrpSpPr>
              <a:grpSpLocks/>
            </p:cNvGrpSpPr>
            <p:nvPr/>
          </p:nvGrpSpPr>
          <p:grpSpPr bwMode="auto">
            <a:xfrm>
              <a:off x="4032" y="3168"/>
              <a:ext cx="348" cy="833"/>
              <a:chOff x="4656" y="3120"/>
              <a:chExt cx="384" cy="1008"/>
            </a:xfrm>
          </p:grpSpPr>
          <p:sp>
            <p:nvSpPr>
              <p:cNvPr id="6167" name="Rectangle 32" descr="White marble"/>
              <p:cNvSpPr>
                <a:spLocks noChangeArrowheads="1"/>
              </p:cNvSpPr>
              <p:nvPr/>
            </p:nvSpPr>
            <p:spPr bwMode="auto">
              <a:xfrm>
                <a:off x="4656" y="3120"/>
                <a:ext cx="384" cy="1008"/>
              </a:xfrm>
              <a:prstGeom prst="rect">
                <a:avLst/>
              </a:prstGeom>
              <a:blipFill dpi="0" rotWithShape="0">
                <a:blip r:embed="rId4" cstate="print"/>
                <a:srcRect/>
                <a:tile tx="0" ty="0" sx="100000" sy="100000" flip="none" algn="tl"/>
              </a:blipFill>
              <a:ln w="9525" cap="rnd">
                <a:solidFill>
                  <a:schemeClr val="tx1"/>
                </a:solidFill>
                <a:prstDash val="sysDot"/>
                <a:miter lim="800000"/>
                <a:headEnd/>
                <a:tailEnd/>
              </a:ln>
            </p:spPr>
            <p:txBody>
              <a:bodyPr wrap="none" anchor="ctr"/>
              <a:lstStyle/>
              <a:p>
                <a:endParaRPr lang="nb-NO"/>
              </a:p>
            </p:txBody>
          </p:sp>
          <p:sp>
            <p:nvSpPr>
              <p:cNvPr id="6168" name="Text Box 33"/>
              <p:cNvSpPr txBox="1">
                <a:spLocks noChangeArrowheads="1"/>
              </p:cNvSpPr>
              <p:nvPr/>
            </p:nvSpPr>
            <p:spPr bwMode="auto">
              <a:xfrm rot="5367151">
                <a:off x="4410" y="3479"/>
                <a:ext cx="833" cy="277"/>
              </a:xfrm>
              <a:prstGeom prst="rect">
                <a:avLst/>
              </a:prstGeom>
              <a:noFill/>
              <a:ln w="9525" cap="rnd">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latin typeface="Times New Roman" pitchFamily="18" charset="0"/>
                  </a:rPr>
                  <a:t>Diversity</a:t>
                </a:r>
                <a:endParaRPr lang="en-US" sz="2200">
                  <a:latin typeface="Times New Roman" pitchFamily="18" charset="0"/>
                </a:endParaRPr>
              </a:p>
            </p:txBody>
          </p:sp>
        </p:grpSp>
      </p:grpSp>
      <p:sp>
        <p:nvSpPr>
          <p:cNvPr id="6149" name="Text Box 34"/>
          <p:cNvSpPr txBox="1">
            <a:spLocks noChangeArrowheads="1"/>
          </p:cNvSpPr>
          <p:nvPr/>
        </p:nvSpPr>
        <p:spPr bwMode="auto">
          <a:xfrm>
            <a:off x="2695575" y="346075"/>
            <a:ext cx="345598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3200" b="1">
                <a:solidFill>
                  <a:schemeClr val="bg1"/>
                </a:solidFill>
                <a:latin typeface="Trebuchet MS" pitchFamily="34" charset="0"/>
              </a:rPr>
              <a:t>Modern Practices</a:t>
            </a:r>
          </a:p>
        </p:txBody>
      </p:sp>
      <p:grpSp>
        <p:nvGrpSpPr>
          <p:cNvPr id="6150" name="Group 35"/>
          <p:cNvGrpSpPr>
            <a:grpSpLocks/>
          </p:cNvGrpSpPr>
          <p:nvPr/>
        </p:nvGrpSpPr>
        <p:grpSpPr bwMode="auto">
          <a:xfrm>
            <a:off x="1095375" y="1082675"/>
            <a:ext cx="6578600" cy="574675"/>
            <a:chOff x="864" y="672"/>
            <a:chExt cx="4558" cy="411"/>
          </a:xfrm>
        </p:grpSpPr>
        <p:sp>
          <p:nvSpPr>
            <p:cNvPr id="6157" name="Text Box 36"/>
            <p:cNvSpPr txBox="1">
              <a:spLocks noChangeArrowheads="1"/>
            </p:cNvSpPr>
            <p:nvPr/>
          </p:nvSpPr>
          <p:spPr bwMode="auto">
            <a:xfrm>
              <a:off x="3169" y="672"/>
              <a:ext cx="1193"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solidFill>
                    <a:schemeClr val="bg1"/>
                  </a:solidFill>
                  <a:latin typeface="Trebuchet MS" pitchFamily="34" charset="0"/>
                </a:rPr>
                <a:t>- Specialization/</a:t>
              </a:r>
            </a:p>
            <a:p>
              <a:r>
                <a:rPr lang="en-US" sz="1600" b="1">
                  <a:solidFill>
                    <a:schemeClr val="bg1"/>
                  </a:solidFill>
                  <a:latin typeface="Trebuchet MS" pitchFamily="34" charset="0"/>
                </a:rPr>
                <a:t>  centralization</a:t>
              </a:r>
            </a:p>
          </p:txBody>
        </p:sp>
        <p:sp>
          <p:nvSpPr>
            <p:cNvPr id="6158" name="Text Box 37"/>
            <p:cNvSpPr txBox="1">
              <a:spLocks noChangeArrowheads="1"/>
            </p:cNvSpPr>
            <p:nvPr/>
          </p:nvSpPr>
          <p:spPr bwMode="auto">
            <a:xfrm>
              <a:off x="864" y="672"/>
              <a:ext cx="1243"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solidFill>
                    <a:schemeClr val="bg1"/>
                  </a:solidFill>
                  <a:latin typeface="Trebuchet MS" pitchFamily="34" charset="0"/>
                </a:rPr>
                <a:t>- Interventionist </a:t>
              </a:r>
            </a:p>
            <a:p>
              <a:r>
                <a:rPr lang="en-US" sz="1600" b="1">
                  <a:solidFill>
                    <a:schemeClr val="bg1"/>
                  </a:solidFill>
                  <a:latin typeface="Trebuchet MS" pitchFamily="34" charset="0"/>
                </a:rPr>
                <a:t>   paradigm</a:t>
              </a:r>
            </a:p>
          </p:txBody>
        </p:sp>
        <p:sp>
          <p:nvSpPr>
            <p:cNvPr id="6159" name="Text Box 38"/>
            <p:cNvSpPr txBox="1">
              <a:spLocks noChangeArrowheads="1"/>
            </p:cNvSpPr>
            <p:nvPr/>
          </p:nvSpPr>
          <p:spPr bwMode="auto">
            <a:xfrm>
              <a:off x="4372" y="672"/>
              <a:ext cx="1050"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solidFill>
                    <a:schemeClr val="bg1"/>
                  </a:solidFill>
                  <a:latin typeface="Trebuchet MS" pitchFamily="34" charset="0"/>
                </a:rPr>
                <a:t>- High import/</a:t>
              </a:r>
            </a:p>
            <a:p>
              <a:r>
                <a:rPr lang="en-US" sz="1600" b="1">
                  <a:solidFill>
                    <a:schemeClr val="bg1"/>
                  </a:solidFill>
                  <a:latin typeface="Trebuchet MS" pitchFamily="34" charset="0"/>
                </a:rPr>
                <a:t>   high export</a:t>
              </a:r>
            </a:p>
          </p:txBody>
        </p:sp>
        <p:sp>
          <p:nvSpPr>
            <p:cNvPr id="6160" name="Text Box 39"/>
            <p:cNvSpPr txBox="1">
              <a:spLocks noChangeArrowheads="1"/>
            </p:cNvSpPr>
            <p:nvPr/>
          </p:nvSpPr>
          <p:spPr bwMode="auto">
            <a:xfrm>
              <a:off x="2124" y="672"/>
              <a:ext cx="1015"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1600" b="1">
                  <a:solidFill>
                    <a:schemeClr val="bg1"/>
                  </a:solidFill>
                  <a:latin typeface="Trebuchet MS" pitchFamily="34" charset="0"/>
                </a:rPr>
                <a:t>- Therapeutic</a:t>
              </a:r>
            </a:p>
            <a:p>
              <a:r>
                <a:rPr lang="en-US" sz="1600" b="1">
                  <a:solidFill>
                    <a:schemeClr val="bg1"/>
                  </a:solidFill>
                  <a:latin typeface="Trebuchet MS" pitchFamily="34" charset="0"/>
                </a:rPr>
                <a:t>   approach</a:t>
              </a:r>
            </a:p>
          </p:txBody>
        </p:sp>
      </p:grpSp>
      <p:sp>
        <p:nvSpPr>
          <p:cNvPr id="6151" name="AutoShape 40"/>
          <p:cNvSpPr>
            <a:spLocks noChangeArrowheads="1"/>
          </p:cNvSpPr>
          <p:nvPr/>
        </p:nvSpPr>
        <p:spPr bwMode="auto">
          <a:xfrm>
            <a:off x="1027113" y="1854200"/>
            <a:ext cx="6926262" cy="32273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noFill/>
          <a:ln w="38100" cap="rnd">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nb-NO"/>
          </a:p>
        </p:txBody>
      </p:sp>
      <p:sp>
        <p:nvSpPr>
          <p:cNvPr id="6152" name="Text Box 41"/>
          <p:cNvSpPr txBox="1">
            <a:spLocks noChangeArrowheads="1"/>
          </p:cNvSpPr>
          <p:nvPr/>
        </p:nvSpPr>
        <p:spPr bwMode="auto">
          <a:xfrm>
            <a:off x="2819400" y="6446838"/>
            <a:ext cx="330200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b="1">
                <a:latin typeface="Trebuchet MS" pitchFamily="34" charset="0"/>
              </a:rPr>
              <a:t>Inherent Strengths of System</a:t>
            </a:r>
          </a:p>
        </p:txBody>
      </p:sp>
      <p:sp>
        <p:nvSpPr>
          <p:cNvPr id="6153" name="Line 42"/>
          <p:cNvSpPr>
            <a:spLocks noChangeShapeType="1"/>
          </p:cNvSpPr>
          <p:nvPr/>
        </p:nvSpPr>
        <p:spPr bwMode="auto">
          <a:xfrm>
            <a:off x="1719263" y="3636963"/>
            <a:ext cx="554037" cy="941387"/>
          </a:xfrm>
          <a:prstGeom prst="line">
            <a:avLst/>
          </a:prstGeom>
          <a:noFill/>
          <a:ln w="57150">
            <a:solidFill>
              <a:srgbClr val="FF3300"/>
            </a:solidFill>
            <a:round/>
            <a:headEnd/>
            <a:tailEnd type="stealth" w="lg" len="lg"/>
          </a:ln>
          <a:effectLst>
            <a:prstShdw prst="shdw13" dist="53882" dir="13500000">
              <a:srgbClr val="808080"/>
            </a:prstShdw>
          </a:effectLst>
          <a:extLst>
            <a:ext uri="{909E8E84-426E-40DD-AFC4-6F175D3DCCD1}">
              <a14:hiddenFill xmlns:a14="http://schemas.microsoft.com/office/drawing/2010/main">
                <a:noFill/>
              </a14:hiddenFill>
            </a:ext>
          </a:extLst>
        </p:spPr>
        <p:txBody>
          <a:bodyPr wrap="none" anchor="ctr"/>
          <a:lstStyle/>
          <a:p>
            <a:endParaRPr lang="nb-NO"/>
          </a:p>
        </p:txBody>
      </p:sp>
      <p:sp>
        <p:nvSpPr>
          <p:cNvPr id="6154" name="Text Box 43"/>
          <p:cNvSpPr txBox="1">
            <a:spLocks noChangeArrowheads="1"/>
          </p:cNvSpPr>
          <p:nvPr/>
        </p:nvSpPr>
        <p:spPr bwMode="auto">
          <a:xfrm>
            <a:off x="42863" y="4351338"/>
            <a:ext cx="20923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21" tIns="41010" rIns="82021" bIns="41010">
            <a:spAutoFit/>
          </a:bodyPr>
          <a:lstStyle>
            <a:lvl1pPr defTabSz="820738" eaLnBrk="0" hangingPunct="0">
              <a:defRPr>
                <a:solidFill>
                  <a:schemeClr val="tx1"/>
                </a:solidFill>
                <a:latin typeface="Arial" charset="0"/>
                <a:cs typeface="Arial" charset="0"/>
              </a:defRPr>
            </a:lvl1pPr>
            <a:lvl2pPr marL="742950" indent="-285750" defTabSz="820738" eaLnBrk="0" hangingPunct="0">
              <a:defRPr>
                <a:solidFill>
                  <a:schemeClr val="tx1"/>
                </a:solidFill>
                <a:latin typeface="Arial" charset="0"/>
                <a:cs typeface="Arial" charset="0"/>
              </a:defRPr>
            </a:lvl2pPr>
            <a:lvl3pPr marL="1143000" indent="-228600" defTabSz="820738" eaLnBrk="0" hangingPunct="0">
              <a:defRPr>
                <a:solidFill>
                  <a:schemeClr val="tx1"/>
                </a:solidFill>
                <a:latin typeface="Arial" charset="0"/>
                <a:cs typeface="Arial" charset="0"/>
              </a:defRPr>
            </a:lvl3pPr>
            <a:lvl4pPr marL="1600200" indent="-228600" defTabSz="820738" eaLnBrk="0" hangingPunct="0">
              <a:defRPr>
                <a:solidFill>
                  <a:schemeClr val="tx1"/>
                </a:solidFill>
                <a:latin typeface="Arial" charset="0"/>
                <a:cs typeface="Arial" charset="0"/>
              </a:defRPr>
            </a:lvl4pPr>
            <a:lvl5pPr marL="2057400" indent="-228600" defTabSz="820738" eaLnBrk="0" hangingPunct="0">
              <a:defRPr>
                <a:solidFill>
                  <a:schemeClr val="tx1"/>
                </a:solidFill>
                <a:latin typeface="Arial" charset="0"/>
                <a:cs typeface="Arial" charset="0"/>
              </a:defRPr>
            </a:lvl5pPr>
            <a:lvl6pPr marL="2514600" indent="-228600" defTabSz="820738" eaLnBrk="0" fontAlgn="base" hangingPunct="0">
              <a:spcBef>
                <a:spcPct val="0"/>
              </a:spcBef>
              <a:spcAft>
                <a:spcPct val="0"/>
              </a:spcAft>
              <a:defRPr>
                <a:solidFill>
                  <a:schemeClr val="tx1"/>
                </a:solidFill>
                <a:latin typeface="Arial" charset="0"/>
                <a:cs typeface="Arial" charset="0"/>
              </a:defRPr>
            </a:lvl6pPr>
            <a:lvl7pPr marL="2971800" indent="-228600" defTabSz="820738" eaLnBrk="0" fontAlgn="base" hangingPunct="0">
              <a:spcBef>
                <a:spcPct val="0"/>
              </a:spcBef>
              <a:spcAft>
                <a:spcPct val="0"/>
              </a:spcAft>
              <a:defRPr>
                <a:solidFill>
                  <a:schemeClr val="tx1"/>
                </a:solidFill>
                <a:latin typeface="Arial" charset="0"/>
                <a:cs typeface="Arial" charset="0"/>
              </a:defRPr>
            </a:lvl7pPr>
            <a:lvl8pPr marL="3429000" indent="-228600" defTabSz="820738" eaLnBrk="0" fontAlgn="base" hangingPunct="0">
              <a:spcBef>
                <a:spcPct val="0"/>
              </a:spcBef>
              <a:spcAft>
                <a:spcPct val="0"/>
              </a:spcAft>
              <a:defRPr>
                <a:solidFill>
                  <a:schemeClr val="tx1"/>
                </a:solidFill>
                <a:latin typeface="Arial" charset="0"/>
                <a:cs typeface="Arial" charset="0"/>
              </a:defRPr>
            </a:lvl8pPr>
            <a:lvl9pPr marL="3886200" indent="-228600" defTabSz="820738" eaLnBrk="0" fontAlgn="base" hangingPunct="0">
              <a:spcBef>
                <a:spcPct val="0"/>
              </a:spcBef>
              <a:spcAft>
                <a:spcPct val="0"/>
              </a:spcAft>
              <a:defRPr>
                <a:solidFill>
                  <a:schemeClr val="tx1"/>
                </a:solidFill>
                <a:latin typeface="Arial" charset="0"/>
                <a:cs typeface="Arial" charset="0"/>
              </a:defRPr>
            </a:lvl9pPr>
          </a:lstStyle>
          <a:p>
            <a:r>
              <a:rPr lang="en-US" sz="2000" b="1" i="1">
                <a:solidFill>
                  <a:srgbClr val="FF0000"/>
                </a:solidFill>
                <a:latin typeface="Trebuchet MS" pitchFamily="34" charset="0"/>
              </a:rPr>
              <a:t>Erodes inherent </a:t>
            </a:r>
          </a:p>
          <a:p>
            <a:r>
              <a:rPr lang="en-US" sz="2000" b="1" i="1">
                <a:solidFill>
                  <a:srgbClr val="FF0000"/>
                </a:solidFill>
                <a:latin typeface="Trebuchet MS" pitchFamily="34" charset="0"/>
              </a:rPr>
              <a:t>pillar strengths</a:t>
            </a:r>
          </a:p>
          <a:p>
            <a:endParaRPr lang="en-US" sz="2000" b="1" i="1">
              <a:solidFill>
                <a:srgbClr val="FF0000"/>
              </a:solidFill>
              <a:latin typeface="Trebuchet MS" pitchFamily="34" charset="0"/>
            </a:endParaRPr>
          </a:p>
          <a:p>
            <a:endParaRPr lang="en-US" sz="2000" b="1" i="1">
              <a:solidFill>
                <a:srgbClr val="FF0000"/>
              </a:solidFill>
              <a:latin typeface="Trebuchet MS" pitchFamily="34" charset="0"/>
            </a:endParaRPr>
          </a:p>
        </p:txBody>
      </p:sp>
      <p:sp>
        <p:nvSpPr>
          <p:cNvPr id="6155" name="Freeform 44"/>
          <p:cNvSpPr>
            <a:spLocks/>
          </p:cNvSpPr>
          <p:nvPr/>
        </p:nvSpPr>
        <p:spPr bwMode="auto">
          <a:xfrm rot="-128253">
            <a:off x="2205038" y="3302000"/>
            <a:ext cx="4265612" cy="1033463"/>
          </a:xfrm>
          <a:custGeom>
            <a:avLst/>
            <a:gdLst>
              <a:gd name="T0" fmla="*/ 2147483647 w 5264"/>
              <a:gd name="T1" fmla="*/ 2147483647 h 3224"/>
              <a:gd name="T2" fmla="*/ 2147483647 w 5264"/>
              <a:gd name="T3" fmla="*/ 2147483647 h 3224"/>
              <a:gd name="T4" fmla="*/ 2147483647 w 5264"/>
              <a:gd name="T5" fmla="*/ 2147483647 h 3224"/>
              <a:gd name="T6" fmla="*/ 2147483647 w 5264"/>
              <a:gd name="T7" fmla="*/ 0 h 3224"/>
              <a:gd name="T8" fmla="*/ 2147483647 w 5264"/>
              <a:gd name="T9" fmla="*/ 2147483647 h 3224"/>
              <a:gd name="T10" fmla="*/ 2147483647 w 5264"/>
              <a:gd name="T11" fmla="*/ 2147483647 h 3224"/>
              <a:gd name="T12" fmla="*/ 2147483647 w 5264"/>
              <a:gd name="T13" fmla="*/ 2147483647 h 3224"/>
              <a:gd name="T14" fmla="*/ 2147483647 w 5264"/>
              <a:gd name="T15" fmla="*/ 2147483647 h 3224"/>
              <a:gd name="T16" fmla="*/ 2147483647 w 5264"/>
              <a:gd name="T17" fmla="*/ 2147483647 h 3224"/>
              <a:gd name="T18" fmla="*/ 2147483647 w 5264"/>
              <a:gd name="T19" fmla="*/ 2147483647 h 3224"/>
              <a:gd name="T20" fmla="*/ 2147483647 w 5264"/>
              <a:gd name="T21" fmla="*/ 2147483647 h 3224"/>
              <a:gd name="T22" fmla="*/ 2147483647 w 5264"/>
              <a:gd name="T23" fmla="*/ 2147483647 h 3224"/>
              <a:gd name="T24" fmla="*/ 2147483647 w 5264"/>
              <a:gd name="T25" fmla="*/ 2147483647 h 3224"/>
              <a:gd name="T26" fmla="*/ 2147483647 w 5264"/>
              <a:gd name="T27" fmla="*/ 2147483647 h 3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64"/>
              <a:gd name="T43" fmla="*/ 0 h 3224"/>
              <a:gd name="T44" fmla="*/ 5264 w 5264"/>
              <a:gd name="T45" fmla="*/ 3224 h 32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64" h="3224">
                <a:moveTo>
                  <a:pt x="496" y="1056"/>
                </a:moveTo>
                <a:cubicBezTo>
                  <a:pt x="600" y="768"/>
                  <a:pt x="624" y="504"/>
                  <a:pt x="832" y="432"/>
                </a:cubicBezTo>
                <a:cubicBezTo>
                  <a:pt x="1040" y="360"/>
                  <a:pt x="1480" y="696"/>
                  <a:pt x="1744" y="624"/>
                </a:cubicBezTo>
                <a:cubicBezTo>
                  <a:pt x="2008" y="552"/>
                  <a:pt x="2128" y="0"/>
                  <a:pt x="2416" y="0"/>
                </a:cubicBezTo>
                <a:cubicBezTo>
                  <a:pt x="2704" y="0"/>
                  <a:pt x="3160" y="576"/>
                  <a:pt x="3472" y="624"/>
                </a:cubicBezTo>
                <a:cubicBezTo>
                  <a:pt x="3784" y="672"/>
                  <a:pt x="4048" y="248"/>
                  <a:pt x="4288" y="288"/>
                </a:cubicBezTo>
                <a:cubicBezTo>
                  <a:pt x="4528" y="328"/>
                  <a:pt x="4848" y="592"/>
                  <a:pt x="4912" y="864"/>
                </a:cubicBezTo>
                <a:cubicBezTo>
                  <a:pt x="4976" y="1136"/>
                  <a:pt x="4632" y="1616"/>
                  <a:pt x="4672" y="1920"/>
                </a:cubicBezTo>
                <a:cubicBezTo>
                  <a:pt x="4712" y="2224"/>
                  <a:pt x="5264" y="2472"/>
                  <a:pt x="5152" y="2688"/>
                </a:cubicBezTo>
                <a:cubicBezTo>
                  <a:pt x="5040" y="2904"/>
                  <a:pt x="4360" y="3208"/>
                  <a:pt x="4000" y="3216"/>
                </a:cubicBezTo>
                <a:cubicBezTo>
                  <a:pt x="3640" y="3224"/>
                  <a:pt x="3368" y="2752"/>
                  <a:pt x="2992" y="2736"/>
                </a:cubicBezTo>
                <a:cubicBezTo>
                  <a:pt x="2616" y="2720"/>
                  <a:pt x="2208" y="3216"/>
                  <a:pt x="1744" y="3120"/>
                </a:cubicBezTo>
                <a:cubicBezTo>
                  <a:pt x="1280" y="3024"/>
                  <a:pt x="416" y="2504"/>
                  <a:pt x="208" y="2160"/>
                </a:cubicBezTo>
                <a:cubicBezTo>
                  <a:pt x="0" y="1816"/>
                  <a:pt x="392" y="1344"/>
                  <a:pt x="496" y="1056"/>
                </a:cubicBezTo>
                <a:close/>
              </a:path>
            </a:pathLst>
          </a:custGeom>
          <a:solidFill>
            <a:srgbClr val="339933"/>
          </a:solidFill>
          <a:ln w="254000" cmpd="sng">
            <a:pattFill prst="shingle">
              <a:fgClr>
                <a:srgbClr val="616161"/>
              </a:fgClr>
              <a:bgClr>
                <a:srgbClr val="A1A1A1"/>
              </a:bgClr>
            </a:pattFill>
            <a:round/>
            <a:headEnd/>
            <a:tailEnd/>
          </a:ln>
        </p:spPr>
        <p:txBody>
          <a:bodyPr wrap="none" anchor="ctr"/>
          <a:lstStyle/>
          <a:p>
            <a:endParaRPr lang="nb-NO"/>
          </a:p>
        </p:txBody>
      </p:sp>
      <p:sp>
        <p:nvSpPr>
          <p:cNvPr id="46" name="Rectangle 45"/>
          <p:cNvSpPr>
            <a:spLocks noChangeArrowheads="1"/>
          </p:cNvSpPr>
          <p:nvPr/>
        </p:nvSpPr>
        <p:spPr bwMode="auto">
          <a:xfrm>
            <a:off x="3582988" y="3341688"/>
            <a:ext cx="1820862" cy="854075"/>
          </a:xfrm>
          <a:prstGeom prst="rect">
            <a:avLst/>
          </a:prstGeom>
          <a:noFill/>
          <a:ln w="9525">
            <a:noFill/>
            <a:miter lim="800000"/>
            <a:headEnd/>
            <a:tailEnd/>
          </a:ln>
        </p:spPr>
        <p:txBody>
          <a:bodyPr wrap="none" lIns="0" tIns="0" rIns="0" bIns="0">
            <a:spAutoFit/>
          </a:bodyPr>
          <a:lstStyle/>
          <a:p>
            <a:pPr algn="ctr" eaLnBrk="0" hangingPunct="0">
              <a:defRPr/>
            </a:pPr>
            <a:r>
              <a:rPr lang="en-US" sz="2800" b="1" dirty="0">
                <a:solidFill>
                  <a:schemeClr val="bg1"/>
                </a:solidFill>
                <a:effectLst>
                  <a:outerShdw blurRad="38100" dist="38100" dir="2700000" algn="tl">
                    <a:srgbClr val="C0C0C0"/>
                  </a:outerShdw>
                </a:effectLst>
                <a:latin typeface="Times New Roman" pitchFamily="18" charset="0"/>
              </a:rPr>
              <a:t>System/</a:t>
            </a:r>
          </a:p>
          <a:p>
            <a:pPr algn="ctr" eaLnBrk="0" hangingPunct="0">
              <a:defRPr/>
            </a:pPr>
            <a:r>
              <a:rPr lang="en-US" sz="2800" b="1" dirty="0">
                <a:solidFill>
                  <a:schemeClr val="bg1"/>
                </a:solidFill>
                <a:effectLst>
                  <a:outerShdw blurRad="38100" dist="38100" dir="2700000" algn="tl">
                    <a:srgbClr val="C0C0C0"/>
                  </a:outerShdw>
                </a:effectLst>
                <a:latin typeface="Times New Roman" pitchFamily="18" charset="0"/>
              </a:rPr>
              <a:t>Community</a:t>
            </a:r>
            <a:endParaRPr lang="en-US" sz="2800" dirty="0">
              <a:latin typeface="Times New Roman"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Immagine 26" descr="fondo.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TekstSylinder 1"/>
          <p:cNvSpPr txBox="1">
            <a:spLocks noChangeArrowheads="1"/>
          </p:cNvSpPr>
          <p:nvPr/>
        </p:nvSpPr>
        <p:spPr bwMode="auto">
          <a:xfrm>
            <a:off x="533400" y="228600"/>
            <a:ext cx="8001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nb-NO" sz="3200" b="1">
                <a:latin typeface="Trebuchet MS" pitchFamily="34" charset="0"/>
              </a:rPr>
              <a:t>Pilars of food sovereignty</a:t>
            </a:r>
          </a:p>
        </p:txBody>
      </p:sp>
      <p:sp>
        <p:nvSpPr>
          <p:cNvPr id="4" name="Ellipse 3"/>
          <p:cNvSpPr/>
          <p:nvPr/>
        </p:nvSpPr>
        <p:spPr>
          <a:xfrm>
            <a:off x="381000" y="1828800"/>
            <a:ext cx="8520113" cy="43434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5" name="Likebent trekant 4"/>
          <p:cNvSpPr/>
          <p:nvPr/>
        </p:nvSpPr>
        <p:spPr>
          <a:xfrm>
            <a:off x="3124200" y="2857500"/>
            <a:ext cx="2971800" cy="2286000"/>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52230" name="TekstSylinder 5"/>
          <p:cNvSpPr txBox="1">
            <a:spLocks noChangeArrowheads="1"/>
          </p:cNvSpPr>
          <p:nvPr/>
        </p:nvSpPr>
        <p:spPr bwMode="auto">
          <a:xfrm>
            <a:off x="2971800" y="2305050"/>
            <a:ext cx="3276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nb-NO" sz="2000" b="1">
                <a:latin typeface="Trebuchet MS" pitchFamily="34" charset="0"/>
              </a:rPr>
              <a:t>Agroecological strategies</a:t>
            </a:r>
          </a:p>
        </p:txBody>
      </p:sp>
      <p:sp>
        <p:nvSpPr>
          <p:cNvPr id="52231" name="TekstSylinder 7"/>
          <p:cNvSpPr txBox="1">
            <a:spLocks noChangeArrowheads="1"/>
          </p:cNvSpPr>
          <p:nvPr/>
        </p:nvSpPr>
        <p:spPr bwMode="auto">
          <a:xfrm>
            <a:off x="1562100" y="4665663"/>
            <a:ext cx="1600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nb-NO" sz="2000" b="1">
                <a:latin typeface="Trebuchet MS" pitchFamily="34" charset="0"/>
              </a:rPr>
              <a:t>Social </a:t>
            </a:r>
          </a:p>
          <a:p>
            <a:pPr eaLnBrk="1" hangingPunct="1"/>
            <a:r>
              <a:rPr lang="nb-NO" sz="2000" b="1">
                <a:latin typeface="Trebuchet MS" pitchFamily="34" charset="0"/>
              </a:rPr>
              <a:t>movements</a:t>
            </a:r>
          </a:p>
        </p:txBody>
      </p:sp>
      <p:sp>
        <p:nvSpPr>
          <p:cNvPr id="52232" name="TekstSylinder 8"/>
          <p:cNvSpPr txBox="1">
            <a:spLocks noChangeArrowheads="1"/>
          </p:cNvSpPr>
          <p:nvPr/>
        </p:nvSpPr>
        <p:spPr bwMode="auto">
          <a:xfrm>
            <a:off x="6096000" y="4635500"/>
            <a:ext cx="230505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nb-NO" sz="2000" b="1">
                <a:latin typeface="Trebuchet MS" pitchFamily="34" charset="0"/>
              </a:rPr>
              <a:t>State support</a:t>
            </a:r>
          </a:p>
          <a:p>
            <a:pPr eaLnBrk="1" hangingPunct="1"/>
            <a:r>
              <a:rPr lang="nb-NO" sz="1200" b="1">
                <a:latin typeface="Trebuchet MS" pitchFamily="34" charset="0"/>
              </a:rPr>
              <a:t>Markets, Credit, extensions, </a:t>
            </a:r>
          </a:p>
          <a:p>
            <a:pPr eaLnBrk="1" hangingPunct="1"/>
            <a:r>
              <a:rPr lang="nb-NO" sz="1200" b="1">
                <a:latin typeface="Trebuchet MS" pitchFamily="34" charset="0"/>
              </a:rPr>
              <a:t>Research etc</a:t>
            </a:r>
          </a:p>
        </p:txBody>
      </p:sp>
      <p:sp>
        <p:nvSpPr>
          <p:cNvPr id="52233" name="TekstSylinder 9"/>
          <p:cNvSpPr txBox="1">
            <a:spLocks noChangeArrowheads="1"/>
          </p:cNvSpPr>
          <p:nvPr/>
        </p:nvSpPr>
        <p:spPr bwMode="auto">
          <a:xfrm>
            <a:off x="3733800" y="4127500"/>
            <a:ext cx="2057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nb-NO" sz="2000" b="1">
                <a:latin typeface="Trebuchet MS" pitchFamily="34" charset="0"/>
              </a:rPr>
              <a:t>Land reform</a:t>
            </a:r>
          </a:p>
          <a:p>
            <a:pPr eaLnBrk="1" hangingPunct="1"/>
            <a:r>
              <a:rPr lang="nb-NO" sz="2000" b="1">
                <a:latin typeface="Trebuchet MS" pitchFamily="34" charset="0"/>
              </a:rPr>
              <a:t>Access to land,</a:t>
            </a:r>
          </a:p>
          <a:p>
            <a:pPr eaLnBrk="1" hangingPunct="1"/>
            <a:r>
              <a:rPr lang="nb-NO" sz="2000" b="1">
                <a:latin typeface="Trebuchet MS" pitchFamily="34" charset="0"/>
              </a:rPr>
              <a:t>water, seeds </a:t>
            </a:r>
          </a:p>
        </p:txBody>
      </p:sp>
      <p:sp>
        <p:nvSpPr>
          <p:cNvPr id="7" name="Rektangel 6"/>
          <p:cNvSpPr/>
          <p:nvPr/>
        </p:nvSpPr>
        <p:spPr>
          <a:xfrm rot="-1080000">
            <a:off x="263031" y="1804590"/>
            <a:ext cx="4538851" cy="400110"/>
          </a:xfrm>
          <a:prstGeom prst="rect">
            <a:avLst/>
          </a:prstGeom>
          <a:solidFill>
            <a:schemeClr val="bg1"/>
          </a:solidFill>
        </p:spPr>
        <p:txBody>
          <a:bodyPr>
            <a:spAutoFit/>
          </a:bodyPr>
          <a:lstStyle/>
          <a:p>
            <a:pPr algn="ctr">
              <a:defRPr/>
            </a:pPr>
            <a:r>
              <a:rPr lang="nb-NO" sz="2000" b="1" spc="100" dirty="0" err="1">
                <a:ln w="18000">
                  <a:solidFill>
                    <a:schemeClr val="accent1">
                      <a:satMod val="200000"/>
                      <a:tint val="72000"/>
                    </a:schemeClr>
                  </a:solidFill>
                  <a:prstDash val="solid"/>
                </a:ln>
                <a:solidFill>
                  <a:srgbClr val="C00000"/>
                </a:solidFill>
                <a:latin typeface="Trebuchet MS" pitchFamily="34" charset="0"/>
              </a:rPr>
              <a:t>Protection</a:t>
            </a:r>
            <a:r>
              <a:rPr lang="nb-NO" sz="2000" b="1" spc="100" dirty="0">
                <a:ln w="18000">
                  <a:solidFill>
                    <a:schemeClr val="accent1">
                      <a:satMod val="200000"/>
                      <a:tint val="72000"/>
                    </a:schemeClr>
                  </a:solidFill>
                  <a:prstDash val="solid"/>
                </a:ln>
                <a:solidFill>
                  <a:srgbClr val="C00000"/>
                </a:solidFill>
                <a:latin typeface="Trebuchet MS" pitchFamily="34" charset="0"/>
              </a:rPr>
              <a:t> </a:t>
            </a:r>
            <a:r>
              <a:rPr lang="nb-NO" sz="2000" b="1" spc="100" dirty="0" err="1">
                <a:ln w="18000">
                  <a:solidFill>
                    <a:schemeClr val="accent1">
                      <a:satMod val="200000"/>
                      <a:tint val="72000"/>
                    </a:schemeClr>
                  </a:solidFill>
                  <a:prstDash val="solid"/>
                </a:ln>
                <a:solidFill>
                  <a:srgbClr val="C00000"/>
                </a:solidFill>
                <a:latin typeface="Trebuchet MS" pitchFamily="34" charset="0"/>
              </a:rPr>
              <a:t>against</a:t>
            </a:r>
            <a:r>
              <a:rPr lang="nb-NO" sz="2000" b="1" spc="100" dirty="0">
                <a:ln w="18000">
                  <a:solidFill>
                    <a:schemeClr val="accent1">
                      <a:satMod val="200000"/>
                      <a:tint val="72000"/>
                    </a:schemeClr>
                  </a:solidFill>
                  <a:prstDash val="solid"/>
                </a:ln>
                <a:solidFill>
                  <a:srgbClr val="C00000"/>
                </a:solidFill>
                <a:latin typeface="Trebuchet MS" pitchFamily="34" charset="0"/>
              </a:rPr>
              <a:t> dumping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Immagine 1" descr="fondo11.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Picture 2" descr="C:\Users\Alejandro\Documents\Diseño Grafico\Trabajos Terminados\Agroecología\Graficas\Grafica B.png"/>
          <p:cNvPicPr>
            <a:picLocks noChangeAspect="1" noChangeArrowheads="1"/>
          </p:cNvPicPr>
          <p:nvPr/>
        </p:nvPicPr>
        <p:blipFill>
          <a:blip r:embed="rId4" cstate="print">
            <a:extLst>
              <a:ext uri="{28A0092B-C50C-407E-A947-70E740481C1C}">
                <a14:useLocalDpi xmlns:a14="http://schemas.microsoft.com/office/drawing/2010/main" val="0"/>
              </a:ext>
            </a:extLst>
          </a:blip>
          <a:srcRect l="13203" t="5452" r="13174" b="12592"/>
          <a:stretch>
            <a:fillRect/>
          </a:stretch>
        </p:blipFill>
        <p:spPr bwMode="auto">
          <a:xfrm>
            <a:off x="2514600" y="1333500"/>
            <a:ext cx="4313238" cy="534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TekstSylinder 1"/>
          <p:cNvSpPr txBox="1">
            <a:spLocks noChangeArrowheads="1"/>
          </p:cNvSpPr>
          <p:nvPr/>
        </p:nvSpPr>
        <p:spPr bwMode="auto">
          <a:xfrm>
            <a:off x="304800" y="304800"/>
            <a:ext cx="8610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800" b="1">
                <a:solidFill>
                  <a:schemeClr val="bg1"/>
                </a:solidFill>
                <a:latin typeface="Trebuchet MS" pitchFamily="34" charset="0"/>
              </a:rPr>
              <a:t>Agroecology, resilience and the three types of sovereignty to be reached in a rural community.</a:t>
            </a:r>
            <a:endParaRPr lang="nb-NO" sz="2800" b="1">
              <a:solidFill>
                <a:schemeClr val="bg1"/>
              </a:solidFill>
              <a:latin typeface="Trebuchet MS" pitchFamily="34" charset="0"/>
            </a:endParaRPr>
          </a:p>
          <a:p>
            <a:pPr eaLnBrk="1" hangingPunct="1"/>
            <a:endParaRPr lang="nb-NO" sz="2800" b="1">
              <a:solidFill>
                <a:schemeClr val="bg1"/>
              </a:solidFill>
              <a:latin typeface="Trebuchet MS"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Immagine 5" descr="fondo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5" name="Picture 7" descr="C:\Users\Alejo\Desktop\Graficas.png"/>
          <p:cNvPicPr>
            <a:picLocks noChangeAspect="1" noChangeArrowheads="1"/>
          </p:cNvPicPr>
          <p:nvPr/>
        </p:nvPicPr>
        <p:blipFill>
          <a:blip r:embed="rId4" cstate="print">
            <a:extLst>
              <a:ext uri="{28A0092B-C50C-407E-A947-70E740481C1C}">
                <a14:useLocalDpi xmlns:a14="http://schemas.microsoft.com/office/drawing/2010/main" val="0"/>
              </a:ext>
            </a:extLst>
          </a:blip>
          <a:srcRect b="10054"/>
          <a:stretch>
            <a:fillRect/>
          </a:stretch>
        </p:blipFill>
        <p:spPr bwMode="auto">
          <a:xfrm>
            <a:off x="533400" y="1447800"/>
            <a:ext cx="7812088" cy="519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TekstSylinder 1"/>
          <p:cNvSpPr txBox="1">
            <a:spLocks noChangeArrowheads="1"/>
          </p:cNvSpPr>
          <p:nvPr/>
        </p:nvSpPr>
        <p:spPr bwMode="auto">
          <a:xfrm>
            <a:off x="533400" y="228600"/>
            <a:ext cx="8382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b="1">
                <a:solidFill>
                  <a:schemeClr val="bg1"/>
                </a:solidFill>
                <a:latin typeface="Trebuchet MS" pitchFamily="34" charset="0"/>
              </a:rPr>
              <a:t>Hypothetical threshold values established for an agricultural community for each type of sovereignty</a:t>
            </a:r>
            <a:endParaRPr lang="nb-NO" sz="2400" b="1">
              <a:solidFill>
                <a:schemeClr val="bg1"/>
              </a:solidFill>
              <a:latin typeface="Trebuchet MS" pitchFamily="34" charset="0"/>
            </a:endParaRPr>
          </a:p>
          <a:p>
            <a:pPr eaLnBrk="1" hangingPunct="1"/>
            <a:r>
              <a:rPr lang="en-US" sz="2400" b="1">
                <a:solidFill>
                  <a:schemeClr val="bg1"/>
                </a:solidFill>
                <a:latin typeface="Trebuchet MS" pitchFamily="34" charset="0"/>
              </a:rPr>
              <a:t> </a:t>
            </a:r>
            <a:endParaRPr lang="nb-NO" sz="2400" b="1">
              <a:solidFill>
                <a:schemeClr val="bg1"/>
              </a:solidFill>
              <a:latin typeface="Trebuchet MS" pitchFamily="34" charset="0"/>
            </a:endParaRPr>
          </a:p>
          <a:p>
            <a:pPr eaLnBrk="1" hangingPunct="1"/>
            <a:r>
              <a:rPr lang="en-US" sz="2400" b="1">
                <a:solidFill>
                  <a:schemeClr val="bg1"/>
                </a:solidFill>
                <a:latin typeface="Trebuchet MS" pitchFamily="34" charset="0"/>
              </a:rPr>
              <a:t> </a:t>
            </a:r>
            <a:endParaRPr lang="nb-NO" sz="2400" b="1">
              <a:solidFill>
                <a:schemeClr val="bg1"/>
              </a:solidFill>
              <a:latin typeface="Trebuchet MS" pitchFamily="34" charset="0"/>
            </a:endParaRPr>
          </a:p>
          <a:p>
            <a:pPr eaLnBrk="1" hangingPunct="1"/>
            <a:r>
              <a:rPr lang="en-US" sz="2400" b="1" i="1">
                <a:solidFill>
                  <a:schemeClr val="bg1"/>
                </a:solidFill>
                <a:latin typeface="Trebuchet MS" pitchFamily="34" charset="0"/>
              </a:rPr>
              <a:t> </a:t>
            </a:r>
            <a:endParaRPr lang="nb-NO" sz="2400" b="1" i="1">
              <a:solidFill>
                <a:schemeClr val="bg1"/>
              </a:solidFill>
              <a:latin typeface="Trebuchet MS" pitchFamily="34" charset="0"/>
            </a:endParaRPr>
          </a:p>
          <a:p>
            <a:pPr eaLnBrk="1" hangingPunct="1"/>
            <a:endParaRPr lang="nb-NO" sz="2400" b="1">
              <a:solidFill>
                <a:schemeClr val="bg1"/>
              </a:solidFill>
              <a:latin typeface="Trebuchet MS"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Immagine 1" descr="fondo8.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Text Box 13"/>
          <p:cNvSpPr txBox="1">
            <a:spLocks noChangeArrowheads="1"/>
          </p:cNvSpPr>
          <p:nvPr/>
        </p:nvSpPr>
        <p:spPr bwMode="auto">
          <a:xfrm>
            <a:off x="914400" y="533400"/>
            <a:ext cx="807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s-ES" sz="3200" b="1">
                <a:solidFill>
                  <a:schemeClr val="bg1"/>
                </a:solidFill>
                <a:latin typeface="Trebuchet MS" pitchFamily="34" charset="0"/>
              </a:rPr>
              <a:t>Agroecosystem Diversity</a:t>
            </a:r>
          </a:p>
        </p:txBody>
      </p:sp>
      <p:sp>
        <p:nvSpPr>
          <p:cNvPr id="55300" name="Line 3"/>
          <p:cNvSpPr>
            <a:spLocks noChangeShapeType="1"/>
          </p:cNvSpPr>
          <p:nvPr/>
        </p:nvSpPr>
        <p:spPr bwMode="auto">
          <a:xfrm>
            <a:off x="1882775" y="1357313"/>
            <a:ext cx="0" cy="4608512"/>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nb-NO"/>
          </a:p>
        </p:txBody>
      </p:sp>
      <p:sp>
        <p:nvSpPr>
          <p:cNvPr id="55301" name="Line 4"/>
          <p:cNvSpPr>
            <a:spLocks noChangeShapeType="1"/>
          </p:cNvSpPr>
          <p:nvPr/>
        </p:nvSpPr>
        <p:spPr bwMode="auto">
          <a:xfrm>
            <a:off x="1882775" y="5965825"/>
            <a:ext cx="6194425"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55302" name="Rectangle 5"/>
          <p:cNvSpPr>
            <a:spLocks noChangeArrowheads="1"/>
          </p:cNvSpPr>
          <p:nvPr/>
        </p:nvSpPr>
        <p:spPr bwMode="auto">
          <a:xfrm>
            <a:off x="1882775" y="1646238"/>
            <a:ext cx="5761038" cy="43195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nb-NO"/>
          </a:p>
        </p:txBody>
      </p:sp>
      <p:sp>
        <p:nvSpPr>
          <p:cNvPr id="55303" name="Line 6"/>
          <p:cNvSpPr>
            <a:spLocks noChangeShapeType="1"/>
          </p:cNvSpPr>
          <p:nvPr/>
        </p:nvSpPr>
        <p:spPr bwMode="auto">
          <a:xfrm>
            <a:off x="4764088" y="1646238"/>
            <a:ext cx="0" cy="4319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nb-NO"/>
          </a:p>
        </p:txBody>
      </p:sp>
      <p:sp>
        <p:nvSpPr>
          <p:cNvPr id="55304" name="Line 7"/>
          <p:cNvSpPr>
            <a:spLocks noChangeShapeType="1"/>
          </p:cNvSpPr>
          <p:nvPr/>
        </p:nvSpPr>
        <p:spPr bwMode="auto">
          <a:xfrm>
            <a:off x="1882775" y="3805238"/>
            <a:ext cx="57610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nb-NO"/>
          </a:p>
        </p:txBody>
      </p:sp>
      <p:sp>
        <p:nvSpPr>
          <p:cNvPr id="55305" name="Text Box 8"/>
          <p:cNvSpPr txBox="1">
            <a:spLocks noChangeArrowheads="1"/>
          </p:cNvSpPr>
          <p:nvPr/>
        </p:nvSpPr>
        <p:spPr bwMode="auto">
          <a:xfrm>
            <a:off x="2027238" y="1914525"/>
            <a:ext cx="26638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s-ES"/>
              <a:t>Low external inputs, high recylcling rates, crop –livestock integration</a:t>
            </a:r>
          </a:p>
          <a:p>
            <a:pPr algn="ctr" eaLnBrk="1" hangingPunct="1">
              <a:spcBef>
                <a:spcPct val="50000"/>
              </a:spcBef>
            </a:pPr>
            <a:r>
              <a:rPr lang="es-ES" sz="2000" b="1"/>
              <a:t>High</a:t>
            </a:r>
          </a:p>
        </p:txBody>
      </p:sp>
      <p:sp>
        <p:nvSpPr>
          <p:cNvPr id="55306" name="Text Box 9"/>
          <p:cNvSpPr txBox="1">
            <a:spLocks noChangeArrowheads="1"/>
          </p:cNvSpPr>
          <p:nvPr/>
        </p:nvSpPr>
        <p:spPr bwMode="auto">
          <a:xfrm>
            <a:off x="4043363" y="3517900"/>
            <a:ext cx="1439862"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s-ES" sz="2000" b="1">
                <a:solidFill>
                  <a:srgbClr val="008000"/>
                </a:solidFill>
              </a:rPr>
              <a:t>Eficiency</a:t>
            </a:r>
          </a:p>
        </p:txBody>
      </p:sp>
      <p:sp>
        <p:nvSpPr>
          <p:cNvPr id="55307" name="Text Box 10"/>
          <p:cNvSpPr txBox="1">
            <a:spLocks noChangeArrowheads="1"/>
          </p:cNvSpPr>
          <p:nvPr/>
        </p:nvSpPr>
        <p:spPr bwMode="auto">
          <a:xfrm>
            <a:off x="4835525" y="1914525"/>
            <a:ext cx="2663825"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s-ES"/>
              <a:t>High inputs, industrial monocultures</a:t>
            </a:r>
          </a:p>
          <a:p>
            <a:pPr algn="ctr" eaLnBrk="1" hangingPunct="1">
              <a:spcBef>
                <a:spcPct val="50000"/>
              </a:spcBef>
            </a:pPr>
            <a:endParaRPr lang="es-ES" sz="1200"/>
          </a:p>
          <a:p>
            <a:pPr algn="ctr" eaLnBrk="1" hangingPunct="1">
              <a:spcBef>
                <a:spcPct val="50000"/>
              </a:spcBef>
            </a:pPr>
            <a:r>
              <a:rPr lang="es-ES" sz="2000" b="1"/>
              <a:t>Low</a:t>
            </a:r>
          </a:p>
        </p:txBody>
      </p:sp>
      <p:sp>
        <p:nvSpPr>
          <p:cNvPr id="55308" name="Text Box 11"/>
          <p:cNvSpPr txBox="1">
            <a:spLocks noChangeArrowheads="1"/>
          </p:cNvSpPr>
          <p:nvPr/>
        </p:nvSpPr>
        <p:spPr bwMode="auto">
          <a:xfrm>
            <a:off x="1955800" y="4094163"/>
            <a:ext cx="2663825"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s-ES"/>
              <a:t>Low external inputs, diversified with low levels of integration</a:t>
            </a:r>
          </a:p>
          <a:p>
            <a:pPr algn="ctr" eaLnBrk="1" hangingPunct="1">
              <a:spcBef>
                <a:spcPct val="50000"/>
              </a:spcBef>
            </a:pPr>
            <a:r>
              <a:rPr lang="es-ES" sz="2000" b="1"/>
              <a:t>  Medium-Low</a:t>
            </a:r>
          </a:p>
        </p:txBody>
      </p:sp>
      <p:sp>
        <p:nvSpPr>
          <p:cNvPr id="55309" name="Text Box 12"/>
          <p:cNvSpPr txBox="1">
            <a:spLocks noChangeArrowheads="1"/>
          </p:cNvSpPr>
          <p:nvPr/>
        </p:nvSpPr>
        <p:spPr bwMode="auto">
          <a:xfrm>
            <a:off x="4835525" y="4129088"/>
            <a:ext cx="273685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s-ES"/>
              <a:t>Specialized systems with low external inputs</a:t>
            </a:r>
          </a:p>
          <a:p>
            <a:pPr algn="ctr" eaLnBrk="1" hangingPunct="1">
              <a:spcBef>
                <a:spcPct val="50000"/>
              </a:spcBef>
            </a:pPr>
            <a:endParaRPr lang="es-ES" sz="1200"/>
          </a:p>
          <a:p>
            <a:pPr algn="ctr" eaLnBrk="1" hangingPunct="1">
              <a:spcBef>
                <a:spcPct val="50000"/>
              </a:spcBef>
            </a:pPr>
            <a:r>
              <a:rPr lang="es-ES" sz="2000" b="1"/>
              <a:t>Medium</a:t>
            </a:r>
          </a:p>
        </p:txBody>
      </p:sp>
      <p:sp>
        <p:nvSpPr>
          <p:cNvPr id="55310" name="Text Box 14"/>
          <p:cNvSpPr txBox="1">
            <a:spLocks noChangeArrowheads="1"/>
          </p:cNvSpPr>
          <p:nvPr/>
        </p:nvSpPr>
        <p:spPr bwMode="auto">
          <a:xfrm rot="-5400000">
            <a:off x="-70644" y="3237707"/>
            <a:ext cx="22050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s-ES" sz="2400" b="1">
                <a:solidFill>
                  <a:schemeClr val="bg1"/>
                </a:solidFill>
                <a:latin typeface="Trebuchet MS" pitchFamily="34" charset="0"/>
              </a:rPr>
              <a:t>Productivity</a:t>
            </a:r>
          </a:p>
        </p:txBody>
      </p:sp>
      <p:sp>
        <p:nvSpPr>
          <p:cNvPr id="55311" name="Text Box 15"/>
          <p:cNvSpPr txBox="1">
            <a:spLocks noChangeArrowheads="1"/>
          </p:cNvSpPr>
          <p:nvPr/>
        </p:nvSpPr>
        <p:spPr bwMode="auto">
          <a:xfrm>
            <a:off x="3035300" y="6110288"/>
            <a:ext cx="7921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s-ES"/>
              <a:t>Alta</a:t>
            </a:r>
          </a:p>
        </p:txBody>
      </p:sp>
      <p:sp>
        <p:nvSpPr>
          <p:cNvPr id="55312" name="Text Box 16"/>
          <p:cNvSpPr txBox="1">
            <a:spLocks noChangeArrowheads="1"/>
          </p:cNvSpPr>
          <p:nvPr/>
        </p:nvSpPr>
        <p:spPr bwMode="auto">
          <a:xfrm rot="-5400000">
            <a:off x="1166812" y="4451351"/>
            <a:ext cx="7921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s-ES"/>
              <a:t>Baja</a:t>
            </a:r>
          </a:p>
        </p:txBody>
      </p:sp>
      <p:sp>
        <p:nvSpPr>
          <p:cNvPr id="55313" name="Text Box 17"/>
          <p:cNvSpPr txBox="1">
            <a:spLocks noChangeArrowheads="1"/>
          </p:cNvSpPr>
          <p:nvPr/>
        </p:nvSpPr>
        <p:spPr bwMode="auto">
          <a:xfrm>
            <a:off x="5843588" y="6110288"/>
            <a:ext cx="7921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s-ES"/>
              <a:t>Baja</a:t>
            </a:r>
          </a:p>
        </p:txBody>
      </p:sp>
      <p:sp>
        <p:nvSpPr>
          <p:cNvPr id="55314" name="Text Box 18"/>
          <p:cNvSpPr txBox="1">
            <a:spLocks noChangeArrowheads="1"/>
          </p:cNvSpPr>
          <p:nvPr/>
        </p:nvSpPr>
        <p:spPr bwMode="auto">
          <a:xfrm rot="-5400000">
            <a:off x="1166813" y="2290763"/>
            <a:ext cx="7921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s-ES"/>
              <a:t>Alta</a:t>
            </a:r>
          </a:p>
        </p:txBody>
      </p:sp>
      <p:sp>
        <p:nvSpPr>
          <p:cNvPr id="19" name="Oval 19"/>
          <p:cNvSpPr>
            <a:spLocks noChangeArrowheads="1"/>
          </p:cNvSpPr>
          <p:nvPr/>
        </p:nvSpPr>
        <p:spPr bwMode="auto">
          <a:xfrm>
            <a:off x="2027238" y="1717675"/>
            <a:ext cx="2663825" cy="1944688"/>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nb-NO"/>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Immagine 1" descr="fondo14a.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Picture 4" descr="C:\Users\Alejo\Desktop\Graficas.png"/>
          <p:cNvPicPr>
            <a:picLocks noChangeAspect="1" noChangeArrowheads="1"/>
          </p:cNvPicPr>
          <p:nvPr/>
        </p:nvPicPr>
        <p:blipFill>
          <a:blip r:embed="rId4" cstate="print">
            <a:extLst>
              <a:ext uri="{28A0092B-C50C-407E-A947-70E740481C1C}">
                <a14:useLocalDpi xmlns:a14="http://schemas.microsoft.com/office/drawing/2010/main" val="0"/>
              </a:ext>
            </a:extLst>
          </a:blip>
          <a:srcRect b="14867"/>
          <a:stretch>
            <a:fillRect/>
          </a:stretch>
        </p:blipFill>
        <p:spPr bwMode="auto">
          <a:xfrm>
            <a:off x="107950" y="1563688"/>
            <a:ext cx="8843963" cy="392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TekstSylinder 3"/>
          <p:cNvSpPr txBox="1">
            <a:spLocks noChangeArrowheads="1"/>
          </p:cNvSpPr>
          <p:nvPr/>
        </p:nvSpPr>
        <p:spPr bwMode="auto">
          <a:xfrm>
            <a:off x="457200" y="5562600"/>
            <a:ext cx="82296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150000"/>
              </a:lnSpc>
            </a:pPr>
            <a:r>
              <a:rPr lang="en-US" sz="1600" b="1">
                <a:latin typeface="Trebuchet MS" pitchFamily="34" charset="0"/>
              </a:rPr>
              <a:t>The basic requirements of a Viable and durable agricultural system capable of confronting the challenges of the 21st century while carrying out its productive goals within certain threshold established locally or regionally.</a:t>
            </a:r>
            <a:endParaRPr lang="nb-NO" sz="1600" b="1">
              <a:latin typeface="Trebuchet MS" pitchFamily="34" charset="0"/>
            </a:endParaRPr>
          </a:p>
        </p:txBody>
      </p:sp>
      <p:sp>
        <p:nvSpPr>
          <p:cNvPr id="56325" name="TekstSylinder 4"/>
          <p:cNvSpPr txBox="1">
            <a:spLocks noChangeArrowheads="1"/>
          </p:cNvSpPr>
          <p:nvPr/>
        </p:nvSpPr>
        <p:spPr bwMode="auto">
          <a:xfrm>
            <a:off x="457200" y="381000"/>
            <a:ext cx="82296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200" b="1">
                <a:solidFill>
                  <a:schemeClr val="bg1"/>
                </a:solidFill>
                <a:latin typeface="Trebuchet MS" pitchFamily="34" charset="0"/>
              </a:rPr>
              <a:t>The basic requirements of a Viable and durable agricultural system …</a:t>
            </a:r>
            <a:endParaRPr lang="nb-NO" sz="3200">
              <a:solidFill>
                <a:schemeClr val="bg1"/>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Immagine 1" descr="fondo5.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CasellaDiTesto 2"/>
          <p:cNvSpPr txBox="1">
            <a:spLocks noChangeArrowheads="1"/>
          </p:cNvSpPr>
          <p:nvPr/>
        </p:nvSpPr>
        <p:spPr bwMode="auto">
          <a:xfrm>
            <a:off x="1127125" y="1411288"/>
            <a:ext cx="716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sz="3600" b="1">
                <a:solidFill>
                  <a:srgbClr val="FFFFFF"/>
                </a:solidFill>
                <a:latin typeface="Trebuchet MS" pitchFamily="34" charset="0"/>
              </a:rPr>
              <a:t>Thank you for your attention!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Immagine 1" descr="fondo9.jpg"/>
          <p:cNvPicPr>
            <a:picLocks noChangeAspect="1"/>
          </p:cNvPicPr>
          <p:nvPr/>
        </p:nvPicPr>
        <p:blipFill>
          <a:blip r:embed="rId3" cstate="print">
            <a:lum bright="-1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llipse 1"/>
          <p:cNvSpPr/>
          <p:nvPr/>
        </p:nvSpPr>
        <p:spPr>
          <a:xfrm>
            <a:off x="3276600" y="533400"/>
            <a:ext cx="2743200" cy="1676400"/>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6" name="Ellipse 5"/>
          <p:cNvSpPr/>
          <p:nvPr/>
        </p:nvSpPr>
        <p:spPr>
          <a:xfrm>
            <a:off x="3308350" y="4876800"/>
            <a:ext cx="2743200" cy="1676400"/>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7" name="Ellipse 6"/>
          <p:cNvSpPr/>
          <p:nvPr/>
        </p:nvSpPr>
        <p:spPr>
          <a:xfrm>
            <a:off x="6051550" y="1739900"/>
            <a:ext cx="2743200" cy="1676400"/>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8" name="Ellipse 7"/>
          <p:cNvSpPr/>
          <p:nvPr/>
        </p:nvSpPr>
        <p:spPr>
          <a:xfrm>
            <a:off x="6051550" y="3933825"/>
            <a:ext cx="2743200" cy="1676400"/>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9" name="Ellipse 8"/>
          <p:cNvSpPr/>
          <p:nvPr/>
        </p:nvSpPr>
        <p:spPr>
          <a:xfrm>
            <a:off x="425450" y="1752600"/>
            <a:ext cx="2743200" cy="1676400"/>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0" name="Ellipse 9"/>
          <p:cNvSpPr/>
          <p:nvPr/>
        </p:nvSpPr>
        <p:spPr>
          <a:xfrm>
            <a:off x="425450" y="3933825"/>
            <a:ext cx="2743200" cy="1676400"/>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3" name="Ellipse 2"/>
          <p:cNvSpPr/>
          <p:nvPr/>
        </p:nvSpPr>
        <p:spPr>
          <a:xfrm>
            <a:off x="3733800" y="2743200"/>
            <a:ext cx="1752600" cy="1676400"/>
          </a:xfrm>
          <a:prstGeom prst="ellipse">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7178" name="TekstSylinder 4"/>
          <p:cNvSpPr txBox="1">
            <a:spLocks noChangeArrowheads="1"/>
          </p:cNvSpPr>
          <p:nvPr/>
        </p:nvSpPr>
        <p:spPr bwMode="auto">
          <a:xfrm>
            <a:off x="609600" y="4267200"/>
            <a:ext cx="2209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nb-NO" sz="1500" b="1">
                <a:latin typeface="Trebuchet MS" pitchFamily="34" charset="0"/>
              </a:rPr>
              <a:t>SOIL LOSSES</a:t>
            </a:r>
          </a:p>
          <a:p>
            <a:pPr algn="ctr" eaLnBrk="1" hangingPunct="1"/>
            <a:r>
              <a:rPr lang="nb-NO" sz="1500" b="1">
                <a:latin typeface="Trebuchet MS" pitchFamily="34" charset="0"/>
              </a:rPr>
              <a:t>Erosion; Loss of</a:t>
            </a:r>
          </a:p>
          <a:p>
            <a:pPr algn="ctr" eaLnBrk="1" hangingPunct="1"/>
            <a:r>
              <a:rPr lang="nb-NO" sz="1500" b="1">
                <a:latin typeface="Trebuchet MS" pitchFamily="34" charset="0"/>
              </a:rPr>
              <a:t>organic matter</a:t>
            </a:r>
          </a:p>
          <a:p>
            <a:pPr algn="ctr" eaLnBrk="1" hangingPunct="1"/>
            <a:r>
              <a:rPr lang="nb-NO" sz="1500" b="1">
                <a:latin typeface="Trebuchet MS" pitchFamily="34" charset="0"/>
              </a:rPr>
              <a:t>and Carbon dioxide</a:t>
            </a:r>
          </a:p>
        </p:txBody>
      </p:sp>
      <p:sp>
        <p:nvSpPr>
          <p:cNvPr id="7179" name="TekstSylinder 12"/>
          <p:cNvSpPr txBox="1">
            <a:spLocks noChangeArrowheads="1"/>
          </p:cNvSpPr>
          <p:nvPr/>
        </p:nvSpPr>
        <p:spPr bwMode="auto">
          <a:xfrm>
            <a:off x="665163" y="2032000"/>
            <a:ext cx="2209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nb-NO" sz="1500" b="1">
                <a:latin typeface="Trebuchet MS" pitchFamily="34" charset="0"/>
              </a:rPr>
              <a:t>AIR EMISSIONS</a:t>
            </a:r>
          </a:p>
          <a:p>
            <a:pPr algn="ctr" eaLnBrk="1" hangingPunct="1"/>
            <a:r>
              <a:rPr lang="nb-NO" sz="1500" b="1">
                <a:latin typeface="Trebuchet MS" pitchFamily="34" charset="0"/>
              </a:rPr>
              <a:t>Methane; Ammonia;</a:t>
            </a:r>
          </a:p>
          <a:p>
            <a:pPr algn="ctr" eaLnBrk="1" hangingPunct="1"/>
            <a:r>
              <a:rPr lang="nb-NO" sz="1500" b="1">
                <a:latin typeface="Trebuchet MS" pitchFamily="34" charset="0"/>
              </a:rPr>
              <a:t>Notrous Oxide</a:t>
            </a:r>
          </a:p>
          <a:p>
            <a:pPr algn="ctr" eaLnBrk="1" hangingPunct="1"/>
            <a:r>
              <a:rPr lang="nb-NO" sz="1500" b="1">
                <a:latin typeface="Trebuchet MS" pitchFamily="34" charset="0"/>
              </a:rPr>
              <a:t>Carbon Dioxide</a:t>
            </a:r>
          </a:p>
        </p:txBody>
      </p:sp>
      <p:sp>
        <p:nvSpPr>
          <p:cNvPr id="7180" name="TekstSylinder 13"/>
          <p:cNvSpPr txBox="1">
            <a:spLocks noChangeArrowheads="1"/>
          </p:cNvSpPr>
          <p:nvPr/>
        </p:nvSpPr>
        <p:spPr bwMode="auto">
          <a:xfrm>
            <a:off x="3543300" y="735013"/>
            <a:ext cx="2209800"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nb-NO" sz="1500" b="1">
                <a:latin typeface="Trebuchet MS" pitchFamily="34" charset="0"/>
              </a:rPr>
              <a:t>WATER</a:t>
            </a:r>
          </a:p>
          <a:p>
            <a:pPr algn="ctr" eaLnBrk="1" hangingPunct="1"/>
            <a:r>
              <a:rPr lang="nb-NO" sz="1500" b="1">
                <a:latin typeface="Trebuchet MS" pitchFamily="34" charset="0"/>
              </a:rPr>
              <a:t>CONTAMINATION</a:t>
            </a:r>
          </a:p>
          <a:p>
            <a:pPr algn="ctr" eaLnBrk="1" hangingPunct="1"/>
            <a:r>
              <a:rPr lang="nb-NO" sz="1500" b="1">
                <a:latin typeface="Trebuchet MS" pitchFamily="34" charset="0"/>
              </a:rPr>
              <a:t>Pesticides; Nittrates;</a:t>
            </a:r>
          </a:p>
          <a:p>
            <a:pPr algn="ctr" eaLnBrk="1" hangingPunct="1"/>
            <a:r>
              <a:rPr lang="nb-NO" sz="1500" b="1">
                <a:latin typeface="Trebuchet MS" pitchFamily="34" charset="0"/>
              </a:rPr>
              <a:t>Phosphates, Bacteria</a:t>
            </a:r>
          </a:p>
          <a:p>
            <a:pPr algn="ctr" eaLnBrk="1" hangingPunct="1"/>
            <a:r>
              <a:rPr lang="nb-NO" sz="1500" b="1">
                <a:latin typeface="Trebuchet MS" pitchFamily="34" charset="0"/>
              </a:rPr>
              <a:t>Dead Zones</a:t>
            </a:r>
          </a:p>
        </p:txBody>
      </p:sp>
      <p:sp>
        <p:nvSpPr>
          <p:cNvPr id="7181" name="TekstSylinder 14"/>
          <p:cNvSpPr txBox="1">
            <a:spLocks noChangeArrowheads="1"/>
          </p:cNvSpPr>
          <p:nvPr/>
        </p:nvSpPr>
        <p:spPr bwMode="auto">
          <a:xfrm>
            <a:off x="5907088" y="1905000"/>
            <a:ext cx="30083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nb-NO" sz="1500" b="1">
                <a:latin typeface="Trebuchet MS" pitchFamily="34" charset="0"/>
              </a:rPr>
              <a:t>BIODIVERSITY LOSS</a:t>
            </a:r>
          </a:p>
          <a:p>
            <a:pPr algn="ctr" eaLnBrk="1" hangingPunct="1"/>
            <a:r>
              <a:rPr lang="nb-NO" sz="1500" b="1">
                <a:latin typeface="Trebuchet MS" pitchFamily="34" charset="0"/>
              </a:rPr>
              <a:t>Wildlife and habitat;</a:t>
            </a:r>
          </a:p>
          <a:p>
            <a:pPr algn="ctr" eaLnBrk="1" hangingPunct="1"/>
            <a:r>
              <a:rPr lang="nb-NO" sz="1500" b="1">
                <a:latin typeface="Trebuchet MS" pitchFamily="34" charset="0"/>
              </a:rPr>
              <a:t>Hedgerow and woodland loss;</a:t>
            </a:r>
          </a:p>
          <a:p>
            <a:pPr algn="ctr" eaLnBrk="1" hangingPunct="1"/>
            <a:r>
              <a:rPr lang="nb-NO" sz="1500" b="1">
                <a:latin typeface="Trebuchet MS" pitchFamily="34" charset="0"/>
              </a:rPr>
              <a:t>Bee colony decline;</a:t>
            </a:r>
          </a:p>
          <a:p>
            <a:pPr algn="ctr" eaLnBrk="1" hangingPunct="1"/>
            <a:r>
              <a:rPr lang="nb-NO" sz="1500" b="1">
                <a:latin typeface="Trebuchet MS" pitchFamily="34" charset="0"/>
              </a:rPr>
              <a:t>Vanishing Crops and</a:t>
            </a:r>
          </a:p>
          <a:p>
            <a:pPr algn="ctr" eaLnBrk="1" hangingPunct="1"/>
            <a:r>
              <a:rPr lang="nb-NO" sz="1500" b="1">
                <a:latin typeface="Trebuchet MS" pitchFamily="34" charset="0"/>
              </a:rPr>
              <a:t>Breeds</a:t>
            </a:r>
          </a:p>
        </p:txBody>
      </p:sp>
      <p:sp>
        <p:nvSpPr>
          <p:cNvPr id="7182" name="TekstSylinder 15"/>
          <p:cNvSpPr txBox="1">
            <a:spLocks noChangeArrowheads="1"/>
          </p:cNvSpPr>
          <p:nvPr/>
        </p:nvSpPr>
        <p:spPr bwMode="auto">
          <a:xfrm>
            <a:off x="3567113" y="5029200"/>
            <a:ext cx="2209800"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nb-NO" sz="1500" b="1">
                <a:latin typeface="Trebuchet MS" pitchFamily="34" charset="0"/>
              </a:rPr>
              <a:t>DISAPPEARING</a:t>
            </a:r>
          </a:p>
          <a:p>
            <a:pPr algn="ctr" eaLnBrk="1" hangingPunct="1"/>
            <a:r>
              <a:rPr lang="nb-NO" sz="1500" b="1">
                <a:latin typeface="Trebuchet MS" pitchFamily="34" charset="0"/>
              </a:rPr>
              <a:t>WETLANDS</a:t>
            </a:r>
          </a:p>
          <a:p>
            <a:pPr algn="ctr" eaLnBrk="1" hangingPunct="1"/>
            <a:r>
              <a:rPr lang="nb-NO" sz="1500" b="1">
                <a:latin typeface="Trebuchet MS" pitchFamily="34" charset="0"/>
              </a:rPr>
              <a:t>Draining and Tilling;</a:t>
            </a:r>
          </a:p>
          <a:p>
            <a:pPr algn="ctr" eaLnBrk="1" hangingPunct="1"/>
            <a:r>
              <a:rPr lang="nb-NO" sz="1500" b="1">
                <a:latin typeface="Trebuchet MS" pitchFamily="34" charset="0"/>
              </a:rPr>
              <a:t>Dewatered Rivers;</a:t>
            </a:r>
          </a:p>
          <a:p>
            <a:pPr algn="ctr" eaLnBrk="1" hangingPunct="1"/>
            <a:r>
              <a:rPr lang="nb-NO" sz="1500" b="1">
                <a:latin typeface="Trebuchet MS" pitchFamily="34" charset="0"/>
              </a:rPr>
              <a:t>Impact on Species</a:t>
            </a:r>
          </a:p>
        </p:txBody>
      </p:sp>
      <p:sp>
        <p:nvSpPr>
          <p:cNvPr id="7183" name="TekstSylinder 16"/>
          <p:cNvSpPr txBox="1">
            <a:spLocks noChangeArrowheads="1"/>
          </p:cNvSpPr>
          <p:nvPr/>
        </p:nvSpPr>
        <p:spPr bwMode="auto">
          <a:xfrm>
            <a:off x="6051550" y="4083050"/>
            <a:ext cx="2743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nb-NO" sz="1500" b="1">
                <a:latin typeface="Trebuchet MS" pitchFamily="34" charset="0"/>
              </a:rPr>
              <a:t>HUMAN HEALTH</a:t>
            </a:r>
          </a:p>
          <a:p>
            <a:pPr algn="ctr" eaLnBrk="1" hangingPunct="1"/>
            <a:r>
              <a:rPr lang="nb-NO" sz="1500" b="1">
                <a:latin typeface="Trebuchet MS" pitchFamily="34" charset="0"/>
              </a:rPr>
              <a:t>Pesticides; Asthma;</a:t>
            </a:r>
          </a:p>
          <a:p>
            <a:pPr algn="ctr" eaLnBrk="1" hangingPunct="1"/>
            <a:r>
              <a:rPr lang="nb-NO" sz="1500" b="1">
                <a:latin typeface="Trebuchet MS" pitchFamily="34" charset="0"/>
              </a:rPr>
              <a:t>Bacteria and viral diseases;</a:t>
            </a:r>
          </a:p>
          <a:p>
            <a:pPr algn="ctr" eaLnBrk="1" hangingPunct="1"/>
            <a:r>
              <a:rPr lang="nb-NO" sz="1500" b="1">
                <a:latin typeface="Trebuchet MS" pitchFamily="34" charset="0"/>
              </a:rPr>
              <a:t>Antibiotic resistance;</a:t>
            </a:r>
          </a:p>
          <a:p>
            <a:pPr algn="ctr" eaLnBrk="1" hangingPunct="1"/>
            <a:r>
              <a:rPr lang="nb-NO" sz="1500" b="1">
                <a:latin typeface="Trebuchet MS" pitchFamily="34" charset="0"/>
              </a:rPr>
              <a:t>Mad Cow and E.Coli;</a:t>
            </a:r>
          </a:p>
          <a:p>
            <a:pPr algn="ctr" eaLnBrk="1" hangingPunct="1"/>
            <a:r>
              <a:rPr lang="nb-NO" sz="1500" b="1">
                <a:latin typeface="Trebuchet MS" pitchFamily="34" charset="0"/>
              </a:rPr>
              <a:t>Bbesity</a:t>
            </a:r>
          </a:p>
          <a:p>
            <a:pPr algn="ctr" eaLnBrk="1" hangingPunct="1"/>
            <a:endParaRPr lang="nb-NO" sz="1500" b="1">
              <a:latin typeface="Trebuchet MS" pitchFamily="34" charset="0"/>
            </a:endParaRPr>
          </a:p>
        </p:txBody>
      </p:sp>
      <p:sp>
        <p:nvSpPr>
          <p:cNvPr id="7184" name="TekstSylinder 17"/>
          <p:cNvSpPr txBox="1">
            <a:spLocks noChangeArrowheads="1"/>
          </p:cNvSpPr>
          <p:nvPr/>
        </p:nvSpPr>
        <p:spPr bwMode="auto">
          <a:xfrm>
            <a:off x="3733800" y="2867025"/>
            <a:ext cx="1752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nb-NO" sz="1600" b="1">
                <a:solidFill>
                  <a:schemeClr val="bg1"/>
                </a:solidFill>
                <a:latin typeface="Trebuchet MS" pitchFamily="34" charset="0"/>
              </a:rPr>
              <a:t>Above</a:t>
            </a:r>
          </a:p>
          <a:p>
            <a:pPr algn="ctr" eaLnBrk="1" hangingPunct="1"/>
            <a:r>
              <a:rPr lang="nb-NO" sz="1600" b="1">
                <a:solidFill>
                  <a:schemeClr val="bg1"/>
                </a:solidFill>
                <a:latin typeface="Trebuchet MS" pitchFamily="34" charset="0"/>
              </a:rPr>
              <a:t>the cost of</a:t>
            </a:r>
          </a:p>
          <a:p>
            <a:pPr algn="ctr" eaLnBrk="1" hangingPunct="1"/>
            <a:r>
              <a:rPr lang="nb-NO" sz="1600" b="1">
                <a:solidFill>
                  <a:schemeClr val="bg1"/>
                </a:solidFill>
                <a:latin typeface="Trebuchet MS" pitchFamily="34" charset="0"/>
              </a:rPr>
              <a:t>Food at the</a:t>
            </a:r>
          </a:p>
          <a:p>
            <a:pPr algn="ctr" eaLnBrk="1" hangingPunct="1"/>
            <a:r>
              <a:rPr lang="nb-NO" sz="1600" b="1">
                <a:solidFill>
                  <a:schemeClr val="bg1"/>
                </a:solidFill>
                <a:latin typeface="Trebuchet MS" pitchFamily="34" charset="0"/>
              </a:rPr>
              <a:t>Checkout</a:t>
            </a:r>
          </a:p>
          <a:p>
            <a:pPr algn="ctr" eaLnBrk="1" hangingPunct="1"/>
            <a:r>
              <a:rPr lang="nb-NO" sz="1600" b="1">
                <a:solidFill>
                  <a:schemeClr val="bg1"/>
                </a:solidFill>
                <a:latin typeface="Trebuchet MS" pitchFamily="34" charset="0"/>
              </a:rPr>
              <a:t>Counter</a:t>
            </a:r>
          </a:p>
        </p:txBody>
      </p:sp>
      <p:cxnSp>
        <p:nvCxnSpPr>
          <p:cNvPr id="22" name="Rett linje 21"/>
          <p:cNvCxnSpPr/>
          <p:nvPr/>
        </p:nvCxnSpPr>
        <p:spPr>
          <a:xfrm rot="-300000" flipH="1">
            <a:off x="4603750" y="2209800"/>
            <a:ext cx="44450" cy="539750"/>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Rett linje 32"/>
          <p:cNvCxnSpPr/>
          <p:nvPr/>
        </p:nvCxnSpPr>
        <p:spPr>
          <a:xfrm rot="-300000" flipH="1">
            <a:off x="4581525" y="4408488"/>
            <a:ext cx="44450" cy="466725"/>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Rett linje 33"/>
          <p:cNvCxnSpPr/>
          <p:nvPr/>
        </p:nvCxnSpPr>
        <p:spPr>
          <a:xfrm rot="-3600000" flipH="1">
            <a:off x="5714207" y="3818731"/>
            <a:ext cx="1588" cy="936625"/>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Rett linje 35"/>
          <p:cNvCxnSpPr/>
          <p:nvPr/>
        </p:nvCxnSpPr>
        <p:spPr>
          <a:xfrm rot="-3600000" flipH="1">
            <a:off x="3450432" y="2661444"/>
            <a:ext cx="1587" cy="828675"/>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Rett linje 36"/>
          <p:cNvCxnSpPr/>
          <p:nvPr/>
        </p:nvCxnSpPr>
        <p:spPr>
          <a:xfrm rot="3600000" flipH="1">
            <a:off x="3479800" y="3771900"/>
            <a:ext cx="1588" cy="935038"/>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Rett linje 37"/>
          <p:cNvCxnSpPr/>
          <p:nvPr/>
        </p:nvCxnSpPr>
        <p:spPr>
          <a:xfrm rot="3600000" flipH="1">
            <a:off x="5768182" y="2661444"/>
            <a:ext cx="1587" cy="828675"/>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Immagine 2" descr="fondo2.jpg"/>
          <p:cNvPicPr>
            <a:picLocks noChangeAspect="1"/>
          </p:cNvPicPr>
          <p:nvPr/>
        </p:nvPicPr>
        <p:blipFill>
          <a:blip r:embed="rId3" cstate="print">
            <a:extLst>
              <a:ext uri="{28A0092B-C50C-407E-A947-70E740481C1C}">
                <a14:useLocalDpi xmlns:a14="http://schemas.microsoft.com/office/drawing/2010/main" val="0"/>
              </a:ext>
            </a:extLst>
          </a:blip>
          <a:srcRect l="232" t="31863" r="32695" b="-2647"/>
          <a:stretch>
            <a:fillRect/>
          </a:stretch>
        </p:blipFill>
        <p:spPr bwMode="auto">
          <a:xfrm>
            <a:off x="0" y="0"/>
            <a:ext cx="9280525" cy="734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Bilde 3"/>
          <p:cNvPicPr>
            <a:picLocks noChangeAspect="1"/>
          </p:cNvPicPr>
          <p:nvPr/>
        </p:nvPicPr>
        <p:blipFill>
          <a:blip r:embed="rId4" cstate="print">
            <a:extLst>
              <a:ext uri="{28A0092B-C50C-407E-A947-70E740481C1C}">
                <a14:useLocalDpi xmlns:a14="http://schemas.microsoft.com/office/drawing/2010/main" val="0"/>
              </a:ext>
            </a:extLst>
          </a:blip>
          <a:srcRect l="10480" t="11543" r="20168" b="10448"/>
          <a:stretch>
            <a:fillRect/>
          </a:stretch>
        </p:blipFill>
        <p:spPr bwMode="auto">
          <a:xfrm>
            <a:off x="990600" y="381000"/>
            <a:ext cx="71882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Immagine 1" descr="fondo9.jpg"/>
          <p:cNvPicPr>
            <a:picLocks noChangeAspect="1"/>
          </p:cNvPicPr>
          <p:nvPr/>
        </p:nvPicPr>
        <p:blipFill>
          <a:blip r:embed="rId3" cstate="print">
            <a:lum bright="-1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Bilde 2"/>
          <p:cNvPicPr>
            <a:picLocks noChangeAspect="1"/>
          </p:cNvPicPr>
          <p:nvPr/>
        </p:nvPicPr>
        <p:blipFill>
          <a:blip r:embed="rId4" cstate="print">
            <a:extLst>
              <a:ext uri="{28A0092B-C50C-407E-A947-70E740481C1C}">
                <a14:useLocalDpi xmlns:a14="http://schemas.microsoft.com/office/drawing/2010/main" val="0"/>
              </a:ext>
            </a:extLst>
          </a:blip>
          <a:srcRect l="6326" t="13531" r="7558" b="11841"/>
          <a:stretch>
            <a:fillRect/>
          </a:stretch>
        </p:blipFill>
        <p:spPr bwMode="auto">
          <a:xfrm>
            <a:off x="455613" y="609600"/>
            <a:ext cx="8307387"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Immagine 1" descr="fondo8.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Box 37"/>
          <p:cNvSpPr txBox="1">
            <a:spLocks noChangeArrowheads="1"/>
          </p:cNvSpPr>
          <p:nvPr/>
        </p:nvSpPr>
        <p:spPr bwMode="auto">
          <a:xfrm>
            <a:off x="2428875" y="5000625"/>
            <a:ext cx="5929313" cy="461963"/>
          </a:xfrm>
          <a:prstGeom prst="rect">
            <a:avLst/>
          </a:prstGeom>
          <a:solidFill>
            <a:srgbClr val="DAA6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000">
                <a:latin typeface="Garamond" pitchFamily="18" charset="0"/>
              </a:rPr>
              <a:t>Healthy</a:t>
            </a:r>
            <a:r>
              <a:rPr lang="en-US">
                <a:latin typeface="Garamond" pitchFamily="18" charset="0"/>
              </a:rPr>
              <a:t> </a:t>
            </a:r>
            <a:r>
              <a:rPr lang="en-US" sz="2000">
                <a:latin typeface="Garamond" pitchFamily="18" charset="0"/>
              </a:rPr>
              <a:t>ecosystems</a:t>
            </a:r>
          </a:p>
        </p:txBody>
      </p:sp>
      <p:sp>
        <p:nvSpPr>
          <p:cNvPr id="10244" name="Text Box 20"/>
          <p:cNvSpPr txBox="1">
            <a:spLocks noChangeArrowheads="1"/>
          </p:cNvSpPr>
          <p:nvPr/>
        </p:nvSpPr>
        <p:spPr bwMode="auto">
          <a:xfrm>
            <a:off x="214313" y="2643188"/>
            <a:ext cx="1643062" cy="1016000"/>
          </a:xfrm>
          <a:prstGeom prst="rect">
            <a:avLst/>
          </a:prstGeom>
          <a:solidFill>
            <a:srgbClr val="E1BDD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latin typeface="Garamond" pitchFamily="18" charset="0"/>
              </a:rPr>
              <a:t>Crop genetic and species diversity</a:t>
            </a:r>
          </a:p>
        </p:txBody>
      </p:sp>
      <p:sp>
        <p:nvSpPr>
          <p:cNvPr id="10245" name="Rectangle 3"/>
          <p:cNvSpPr txBox="1">
            <a:spLocks noChangeArrowheads="1"/>
          </p:cNvSpPr>
          <p:nvPr/>
        </p:nvSpPr>
        <p:spPr bwMode="auto">
          <a:xfrm>
            <a:off x="0" y="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3200">
                <a:solidFill>
                  <a:schemeClr val="tx2"/>
                </a:solidFill>
              </a:rPr>
              <a:t>Intensive agricutlure replaces ecological services</a:t>
            </a:r>
          </a:p>
        </p:txBody>
      </p:sp>
      <p:sp>
        <p:nvSpPr>
          <p:cNvPr id="10246" name="Line 4"/>
          <p:cNvSpPr>
            <a:spLocks noChangeShapeType="1"/>
          </p:cNvSpPr>
          <p:nvPr/>
        </p:nvSpPr>
        <p:spPr bwMode="auto">
          <a:xfrm>
            <a:off x="457200" y="3886200"/>
            <a:ext cx="82296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nb-NO"/>
          </a:p>
        </p:txBody>
      </p:sp>
      <p:sp>
        <p:nvSpPr>
          <p:cNvPr id="10247" name="Text Box 5"/>
          <p:cNvSpPr txBox="1">
            <a:spLocks noChangeArrowheads="1"/>
          </p:cNvSpPr>
          <p:nvPr/>
        </p:nvSpPr>
        <p:spPr bwMode="auto">
          <a:xfrm>
            <a:off x="2971800" y="3505200"/>
            <a:ext cx="3733800" cy="64135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3600">
                <a:latin typeface="Garamond" pitchFamily="18" charset="0"/>
              </a:rPr>
              <a:t>AGRICULTURE</a:t>
            </a:r>
          </a:p>
        </p:txBody>
      </p:sp>
      <p:sp>
        <p:nvSpPr>
          <p:cNvPr id="10248" name="Text Box 8"/>
          <p:cNvSpPr txBox="1">
            <a:spLocks noChangeArrowheads="1"/>
          </p:cNvSpPr>
          <p:nvPr/>
        </p:nvSpPr>
        <p:spPr bwMode="auto">
          <a:xfrm>
            <a:off x="1547813" y="1919288"/>
            <a:ext cx="904875" cy="400050"/>
          </a:xfrm>
          <a:prstGeom prst="rect">
            <a:avLst/>
          </a:prstGeom>
          <a:solidFill>
            <a:srgbClr val="CC9900"/>
          </a:solidFill>
          <a:ln w="9525">
            <a:solidFill>
              <a:srgbClr val="CC9900"/>
            </a:solidFill>
            <a:miter lim="800000"/>
            <a:headEnd/>
            <a:tailEnd/>
          </a:ln>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latin typeface="Garamond" pitchFamily="18" charset="0"/>
              </a:rPr>
              <a:t>Soils</a:t>
            </a:r>
          </a:p>
        </p:txBody>
      </p:sp>
      <p:sp>
        <p:nvSpPr>
          <p:cNvPr id="10249" name="Text Box 9"/>
          <p:cNvSpPr txBox="1">
            <a:spLocks noChangeArrowheads="1"/>
          </p:cNvSpPr>
          <p:nvPr/>
        </p:nvSpPr>
        <p:spPr bwMode="auto">
          <a:xfrm>
            <a:off x="2919413" y="1524000"/>
            <a:ext cx="1152525" cy="708025"/>
          </a:xfrm>
          <a:prstGeom prst="rect">
            <a:avLst/>
          </a:prstGeom>
          <a:solidFill>
            <a:srgbClr val="CC9900"/>
          </a:solidFill>
          <a:ln w="9525">
            <a:solidFill>
              <a:srgbClr val="CC9900"/>
            </a:solidFill>
            <a:miter lim="800000"/>
            <a:headEnd/>
            <a:tailEnd/>
          </a:ln>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latin typeface="Garamond" pitchFamily="18" charset="0"/>
              </a:rPr>
              <a:t>Nutrient cycling</a:t>
            </a:r>
          </a:p>
        </p:txBody>
      </p:sp>
      <p:sp>
        <p:nvSpPr>
          <p:cNvPr id="10250" name="Text Box 10"/>
          <p:cNvSpPr txBox="1">
            <a:spLocks noChangeArrowheads="1"/>
          </p:cNvSpPr>
          <p:nvPr/>
        </p:nvSpPr>
        <p:spPr bwMode="auto">
          <a:xfrm>
            <a:off x="4214813" y="1600200"/>
            <a:ext cx="904875" cy="400050"/>
          </a:xfrm>
          <a:prstGeom prst="rect">
            <a:avLst/>
          </a:prstGeom>
          <a:solidFill>
            <a:srgbClr val="CC9900"/>
          </a:solidFill>
          <a:ln w="9525">
            <a:solidFill>
              <a:srgbClr val="CC9900"/>
            </a:solidFill>
            <a:miter lim="800000"/>
            <a:headEnd/>
            <a:tailEnd/>
          </a:ln>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latin typeface="Garamond" pitchFamily="18" charset="0"/>
              </a:rPr>
              <a:t>Water </a:t>
            </a:r>
          </a:p>
        </p:txBody>
      </p:sp>
      <p:sp>
        <p:nvSpPr>
          <p:cNvPr id="10251" name="Text Box 11"/>
          <p:cNvSpPr txBox="1">
            <a:spLocks noChangeArrowheads="1"/>
          </p:cNvSpPr>
          <p:nvPr/>
        </p:nvSpPr>
        <p:spPr bwMode="auto">
          <a:xfrm>
            <a:off x="5214938" y="1600200"/>
            <a:ext cx="1069975" cy="400050"/>
          </a:xfrm>
          <a:prstGeom prst="rect">
            <a:avLst/>
          </a:prstGeom>
          <a:solidFill>
            <a:srgbClr val="CC9900"/>
          </a:solidFill>
          <a:ln w="9525">
            <a:solidFill>
              <a:srgbClr val="CC9900"/>
            </a:solidFill>
            <a:miter lim="800000"/>
            <a:headEnd/>
            <a:tailEnd/>
          </a:ln>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latin typeface="Garamond" pitchFamily="18" charset="0"/>
              </a:rPr>
              <a:t>Climate</a:t>
            </a:r>
          </a:p>
        </p:txBody>
      </p:sp>
      <p:sp>
        <p:nvSpPr>
          <p:cNvPr id="10252" name="Text Box 12"/>
          <p:cNvSpPr txBox="1">
            <a:spLocks noChangeArrowheads="1"/>
          </p:cNvSpPr>
          <p:nvPr/>
        </p:nvSpPr>
        <p:spPr bwMode="auto">
          <a:xfrm>
            <a:off x="6324600" y="1600200"/>
            <a:ext cx="987425" cy="708025"/>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latin typeface="Garamond" pitchFamily="18" charset="0"/>
              </a:rPr>
              <a:t>Pest control</a:t>
            </a:r>
          </a:p>
        </p:txBody>
      </p:sp>
      <p:sp>
        <p:nvSpPr>
          <p:cNvPr id="10253" name="Text Box 13"/>
          <p:cNvSpPr txBox="1">
            <a:spLocks noChangeArrowheads="1"/>
          </p:cNvSpPr>
          <p:nvPr/>
        </p:nvSpPr>
        <p:spPr bwMode="auto">
          <a:xfrm>
            <a:off x="7467600" y="1676400"/>
            <a:ext cx="1400175" cy="400050"/>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latin typeface="Garamond" pitchFamily="18" charset="0"/>
              </a:rPr>
              <a:t>Pollination</a:t>
            </a:r>
          </a:p>
        </p:txBody>
      </p:sp>
      <p:sp>
        <p:nvSpPr>
          <p:cNvPr id="10254" name="Line 14"/>
          <p:cNvSpPr>
            <a:spLocks noChangeShapeType="1"/>
          </p:cNvSpPr>
          <p:nvPr/>
        </p:nvSpPr>
        <p:spPr bwMode="auto">
          <a:xfrm>
            <a:off x="1905000" y="2362200"/>
            <a:ext cx="1676400" cy="1066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10255" name="Line 15"/>
          <p:cNvSpPr>
            <a:spLocks noChangeShapeType="1"/>
          </p:cNvSpPr>
          <p:nvPr/>
        </p:nvSpPr>
        <p:spPr bwMode="auto">
          <a:xfrm>
            <a:off x="3352800" y="2209800"/>
            <a:ext cx="381000" cy="1219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10256" name="Line 16"/>
          <p:cNvSpPr>
            <a:spLocks noChangeShapeType="1"/>
          </p:cNvSpPr>
          <p:nvPr/>
        </p:nvSpPr>
        <p:spPr bwMode="auto">
          <a:xfrm>
            <a:off x="4419600" y="1981200"/>
            <a:ext cx="0" cy="1371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10257" name="Line 17"/>
          <p:cNvSpPr>
            <a:spLocks noChangeShapeType="1"/>
          </p:cNvSpPr>
          <p:nvPr/>
        </p:nvSpPr>
        <p:spPr bwMode="auto">
          <a:xfrm flipH="1">
            <a:off x="5105400" y="1981200"/>
            <a:ext cx="381000" cy="1447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10258" name="Line 18"/>
          <p:cNvSpPr>
            <a:spLocks noChangeShapeType="1"/>
          </p:cNvSpPr>
          <p:nvPr/>
        </p:nvSpPr>
        <p:spPr bwMode="auto">
          <a:xfrm flipH="1">
            <a:off x="5791200" y="2209800"/>
            <a:ext cx="990600" cy="1143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10259" name="Line 19"/>
          <p:cNvSpPr>
            <a:spLocks noChangeShapeType="1"/>
          </p:cNvSpPr>
          <p:nvPr/>
        </p:nvSpPr>
        <p:spPr bwMode="auto">
          <a:xfrm flipH="1">
            <a:off x="6096000" y="2057400"/>
            <a:ext cx="1981200" cy="1295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10260" name="Line 22"/>
          <p:cNvSpPr>
            <a:spLocks noChangeShapeType="1"/>
          </p:cNvSpPr>
          <p:nvPr/>
        </p:nvSpPr>
        <p:spPr bwMode="auto">
          <a:xfrm flipH="1">
            <a:off x="2395538" y="1905000"/>
            <a:ext cx="5334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10261" name="Text Box 23"/>
          <p:cNvSpPr txBox="1">
            <a:spLocks noChangeArrowheads="1"/>
          </p:cNvSpPr>
          <p:nvPr/>
        </p:nvSpPr>
        <p:spPr bwMode="auto">
          <a:xfrm>
            <a:off x="7543800" y="2667000"/>
            <a:ext cx="1317625" cy="708025"/>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latin typeface="Garamond" pitchFamily="18" charset="0"/>
              </a:rPr>
              <a:t>Domestic animals</a:t>
            </a:r>
          </a:p>
        </p:txBody>
      </p:sp>
      <p:sp>
        <p:nvSpPr>
          <p:cNvPr id="10262" name="Line 24"/>
          <p:cNvSpPr>
            <a:spLocks noChangeShapeType="1"/>
          </p:cNvSpPr>
          <p:nvPr/>
        </p:nvSpPr>
        <p:spPr bwMode="auto">
          <a:xfrm flipH="1">
            <a:off x="6477000" y="2971800"/>
            <a:ext cx="9906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
        <p:nvSpPr>
          <p:cNvPr id="23" name="Rectangle 23"/>
          <p:cNvSpPr>
            <a:spLocks noChangeArrowheads="1"/>
          </p:cNvSpPr>
          <p:nvPr/>
        </p:nvSpPr>
        <p:spPr bwMode="auto">
          <a:xfrm>
            <a:off x="104775" y="2667000"/>
            <a:ext cx="1752600" cy="923925"/>
          </a:xfrm>
          <a:prstGeom prst="rect">
            <a:avLst/>
          </a:prstGeom>
          <a:solidFill>
            <a:srgbClr val="FC0E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eaLnBrk="0" hangingPunct="0"/>
            <a:r>
              <a:rPr lang="en-US">
                <a:latin typeface="Garamond" pitchFamily="18" charset="0"/>
              </a:rPr>
              <a:t>Commercial varieties in monoculture</a:t>
            </a:r>
          </a:p>
        </p:txBody>
      </p:sp>
      <p:sp>
        <p:nvSpPr>
          <p:cNvPr id="24" name="Text Box 26"/>
          <p:cNvSpPr txBox="1">
            <a:spLocks noChangeArrowheads="1"/>
          </p:cNvSpPr>
          <p:nvPr/>
        </p:nvSpPr>
        <p:spPr bwMode="auto">
          <a:xfrm>
            <a:off x="1785938" y="1785938"/>
            <a:ext cx="1828800" cy="369887"/>
          </a:xfrm>
          <a:prstGeom prst="rect">
            <a:avLst/>
          </a:prstGeom>
          <a:solidFill>
            <a:srgbClr val="FC0E0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a:latin typeface="Garamond" pitchFamily="18" charset="0"/>
              </a:rPr>
              <a:t>Fertilizers</a:t>
            </a:r>
          </a:p>
        </p:txBody>
      </p:sp>
      <p:sp>
        <p:nvSpPr>
          <p:cNvPr id="25" name="Text Box 27"/>
          <p:cNvSpPr txBox="1">
            <a:spLocks noChangeArrowheads="1"/>
          </p:cNvSpPr>
          <p:nvPr/>
        </p:nvSpPr>
        <p:spPr bwMode="auto">
          <a:xfrm>
            <a:off x="4000500" y="1428750"/>
            <a:ext cx="1143000" cy="923925"/>
          </a:xfrm>
          <a:prstGeom prst="rect">
            <a:avLst/>
          </a:prstGeom>
          <a:solidFill>
            <a:srgbClr val="FC0E0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a:latin typeface="Garamond" pitchFamily="18" charset="0"/>
              </a:rPr>
              <a:t>Ground-water pumping</a:t>
            </a:r>
          </a:p>
        </p:txBody>
      </p:sp>
      <p:sp>
        <p:nvSpPr>
          <p:cNvPr id="26" name="Text Box 28"/>
          <p:cNvSpPr txBox="1">
            <a:spLocks noChangeArrowheads="1"/>
          </p:cNvSpPr>
          <p:nvPr/>
        </p:nvSpPr>
        <p:spPr bwMode="auto">
          <a:xfrm>
            <a:off x="6357938" y="1714500"/>
            <a:ext cx="1285875" cy="369888"/>
          </a:xfrm>
          <a:prstGeom prst="rect">
            <a:avLst/>
          </a:prstGeom>
          <a:solidFill>
            <a:srgbClr val="FC0E0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a:latin typeface="Garamond" pitchFamily="18" charset="0"/>
              </a:rPr>
              <a:t>Pesticides</a:t>
            </a:r>
          </a:p>
        </p:txBody>
      </p:sp>
      <p:sp>
        <p:nvSpPr>
          <p:cNvPr id="27" name="Text Box 29"/>
          <p:cNvSpPr txBox="1">
            <a:spLocks noChangeArrowheads="1"/>
          </p:cNvSpPr>
          <p:nvPr/>
        </p:nvSpPr>
        <p:spPr bwMode="auto">
          <a:xfrm>
            <a:off x="7905750" y="1643063"/>
            <a:ext cx="952500" cy="646112"/>
          </a:xfrm>
          <a:prstGeom prst="rect">
            <a:avLst/>
          </a:prstGeom>
          <a:solidFill>
            <a:srgbClr val="FC0E0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a:latin typeface="Garamond" pitchFamily="18" charset="0"/>
              </a:rPr>
              <a:t>Honey bees</a:t>
            </a:r>
          </a:p>
        </p:txBody>
      </p:sp>
      <p:sp>
        <p:nvSpPr>
          <p:cNvPr id="28" name="Text Box 30"/>
          <p:cNvSpPr txBox="1">
            <a:spLocks noChangeArrowheads="1"/>
          </p:cNvSpPr>
          <p:nvPr/>
        </p:nvSpPr>
        <p:spPr bwMode="auto">
          <a:xfrm>
            <a:off x="7358063" y="2643188"/>
            <a:ext cx="1895475" cy="784225"/>
          </a:xfrm>
          <a:prstGeom prst="rect">
            <a:avLst/>
          </a:prstGeom>
          <a:solidFill>
            <a:srgbClr val="FC0E0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a:latin typeface="Garamond" pitchFamily="18" charset="0"/>
              </a:rPr>
              <a:t>Mechanization</a:t>
            </a:r>
          </a:p>
          <a:p>
            <a:pPr>
              <a:spcBef>
                <a:spcPct val="50000"/>
              </a:spcBef>
            </a:pPr>
            <a:r>
              <a:rPr lang="en-US">
                <a:latin typeface="Garamond" pitchFamily="18" charset="0"/>
              </a:rPr>
              <a:t>Feed lots</a:t>
            </a:r>
          </a:p>
        </p:txBody>
      </p:sp>
      <p:sp>
        <p:nvSpPr>
          <p:cNvPr id="29" name="Rectangle 34"/>
          <p:cNvSpPr>
            <a:spLocks noChangeArrowheads="1"/>
          </p:cNvSpPr>
          <p:nvPr/>
        </p:nvSpPr>
        <p:spPr bwMode="auto">
          <a:xfrm>
            <a:off x="5143500" y="1500188"/>
            <a:ext cx="1214438" cy="714375"/>
          </a:xfrm>
          <a:prstGeom prst="rect">
            <a:avLst/>
          </a:prstGeom>
          <a:noFill/>
          <a:ln w="28575">
            <a:solidFill>
              <a:srgbClr val="FC0E0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nb-NO" sz="2000">
              <a:latin typeface="Garamond" pitchFamily="18" charset="0"/>
            </a:endParaRPr>
          </a:p>
        </p:txBody>
      </p:sp>
      <p:sp>
        <p:nvSpPr>
          <p:cNvPr id="10270" name="Rectangle 2"/>
          <p:cNvSpPr>
            <a:spLocks noChangeArrowheads="1"/>
          </p:cNvSpPr>
          <p:nvPr/>
        </p:nvSpPr>
        <p:spPr bwMode="auto">
          <a:xfrm>
            <a:off x="2928938" y="5572125"/>
            <a:ext cx="5529262" cy="400050"/>
          </a:xfrm>
          <a:prstGeom prst="rect">
            <a:avLst/>
          </a:prstGeom>
          <a:solidFill>
            <a:srgbClr val="A2FCF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sz="2000">
                <a:latin typeface="Garamond" pitchFamily="18" charset="0"/>
              </a:rPr>
              <a:t> Farmscapes, recreation,  biodiversity</a:t>
            </a:r>
          </a:p>
        </p:txBody>
      </p:sp>
      <p:sp>
        <p:nvSpPr>
          <p:cNvPr id="10271" name="Text Box 7"/>
          <p:cNvSpPr txBox="1">
            <a:spLocks noChangeArrowheads="1"/>
          </p:cNvSpPr>
          <p:nvPr/>
        </p:nvSpPr>
        <p:spPr bwMode="auto">
          <a:xfrm>
            <a:off x="2286000" y="4572000"/>
            <a:ext cx="6215063" cy="400050"/>
          </a:xfrm>
          <a:prstGeom prst="rect">
            <a:avLst/>
          </a:prstGeom>
          <a:solidFill>
            <a:srgbClr val="E1BDD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000">
                <a:latin typeface="Garamond" pitchFamily="18" charset="0"/>
              </a:rPr>
              <a:t>Meat, grains, vegetables, fruits, seeds, fibers, fuels</a:t>
            </a:r>
          </a:p>
        </p:txBody>
      </p:sp>
      <p:cxnSp>
        <p:nvCxnSpPr>
          <p:cNvPr id="10272" name="Straight Arrow Connector 35"/>
          <p:cNvCxnSpPr>
            <a:cxnSpLocks noChangeShapeType="1"/>
          </p:cNvCxnSpPr>
          <p:nvPr/>
        </p:nvCxnSpPr>
        <p:spPr bwMode="auto">
          <a:xfrm rot="5400000">
            <a:off x="4537075" y="4322763"/>
            <a:ext cx="357187" cy="1588"/>
          </a:xfrm>
          <a:prstGeom prst="straightConnector1">
            <a:avLst/>
          </a:prstGeom>
          <a:noFill/>
          <a:ln w="15875">
            <a:solidFill>
              <a:schemeClr val="tx1"/>
            </a:solidFill>
            <a:round/>
            <a:headEnd/>
            <a:tailEnd type="arrow" w="med" len="med"/>
          </a:ln>
          <a:extLst>
            <a:ext uri="{909E8E84-426E-40DD-AFC4-6F175D3DCCD1}">
              <a14:hiddenFill xmlns:a14="http://schemas.microsoft.com/office/drawing/2010/main">
                <a:noFill/>
              </a14:hiddenFill>
            </a:ext>
          </a:extLst>
        </p:spPr>
      </p:cxnSp>
      <p:sp>
        <p:nvSpPr>
          <p:cNvPr id="33" name="Text Box 31"/>
          <p:cNvSpPr txBox="1">
            <a:spLocks noChangeArrowheads="1"/>
          </p:cNvSpPr>
          <p:nvPr/>
        </p:nvSpPr>
        <p:spPr bwMode="auto">
          <a:xfrm>
            <a:off x="2895600" y="5572125"/>
            <a:ext cx="3671888" cy="461963"/>
          </a:xfrm>
          <a:prstGeom prst="rect">
            <a:avLst/>
          </a:prstGeom>
          <a:solidFill>
            <a:srgbClr val="FC0E0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a:latin typeface="Garamond" pitchFamily="18" charset="0"/>
              </a:rPr>
              <a:t>Monoculture landscapes</a:t>
            </a:r>
          </a:p>
        </p:txBody>
      </p:sp>
      <p:sp>
        <p:nvSpPr>
          <p:cNvPr id="34" name="Rectangle 36"/>
          <p:cNvSpPr>
            <a:spLocks noChangeArrowheads="1"/>
          </p:cNvSpPr>
          <p:nvPr/>
        </p:nvSpPr>
        <p:spPr bwMode="auto">
          <a:xfrm>
            <a:off x="928688" y="5000625"/>
            <a:ext cx="8215312" cy="5842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sz="1600">
                <a:latin typeface="Garamond" pitchFamily="18" charset="0"/>
              </a:rPr>
              <a:t>EXTERNALITIES: eutrophication, pollution; salinization; soil erosion and compaction, greenhouse gas emissions, biodiversity loss, human health issues</a:t>
            </a:r>
          </a:p>
        </p:txBody>
      </p:sp>
      <p:sp>
        <p:nvSpPr>
          <p:cNvPr id="10275" name="Line 21"/>
          <p:cNvSpPr>
            <a:spLocks noChangeShapeType="1"/>
          </p:cNvSpPr>
          <p:nvPr/>
        </p:nvSpPr>
        <p:spPr bwMode="auto">
          <a:xfrm>
            <a:off x="1857375" y="3230563"/>
            <a:ext cx="1071563" cy="3571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b-NO"/>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3" grpId="0" animBg="1"/>
      <p:bldP spid="34"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684</TotalTime>
  <Words>6100</Words>
  <Application>Microsoft Office PowerPoint</Application>
  <PresentationFormat>Diavoorstelling (4:3)</PresentationFormat>
  <Paragraphs>501</Paragraphs>
  <Slides>55</Slides>
  <Notes>55</Notes>
  <HiddenSlides>0</HiddenSlides>
  <MMClips>0</MMClips>
  <ScaleCrop>false</ScaleCrop>
  <HeadingPairs>
    <vt:vector size="6" baseType="variant">
      <vt:variant>
        <vt:lpstr>Thema</vt:lpstr>
      </vt:variant>
      <vt:variant>
        <vt:i4>1</vt:i4>
      </vt:variant>
      <vt:variant>
        <vt:lpstr>Ingesloten OLE-bronprogramma's</vt:lpstr>
      </vt:variant>
      <vt:variant>
        <vt:i4>1</vt:i4>
      </vt:variant>
      <vt:variant>
        <vt:lpstr>Diatitels</vt:lpstr>
      </vt:variant>
      <vt:variant>
        <vt:i4>55</vt:i4>
      </vt:variant>
    </vt:vector>
  </HeadingPairs>
  <TitlesOfParts>
    <vt:vector size="57" baseType="lpstr">
      <vt:lpstr>Default Design</vt:lpstr>
      <vt:lpstr>Fotografía de Photo Editor</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U.C. Berkeley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Miguel Altieri</dc:creator>
  <cp:lastModifiedBy>Bart</cp:lastModifiedBy>
  <cp:revision>75</cp:revision>
  <dcterms:created xsi:type="dcterms:W3CDTF">2011-07-24T01:48:08Z</dcterms:created>
  <dcterms:modified xsi:type="dcterms:W3CDTF">2014-03-23T09:19:45Z</dcterms:modified>
</cp:coreProperties>
</file>